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7.xml" ContentType="application/vnd.openxmlformats-officedocument.themeOverride+xml"/>
  <Override PartName="/ppt/notesSlides/notesSlide23.xml" ContentType="application/vnd.openxmlformats-officedocument.presentationml.notesSlide+xml"/>
  <Override PartName="/ppt/theme/themeOverride8.xml" ContentType="application/vnd.openxmlformats-officedocument.themeOverr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2" r:id="rId3"/>
    <p:sldMasterId id="2147483757" r:id="rId4"/>
    <p:sldMasterId id="2147483769" r:id="rId5"/>
    <p:sldMasterId id="2147483797" r:id="rId6"/>
    <p:sldMasterId id="2147483836" r:id="rId7"/>
    <p:sldMasterId id="2147483861" r:id="rId8"/>
  </p:sldMasterIdLst>
  <p:notesMasterIdLst>
    <p:notesMasterId r:id="rId44"/>
  </p:notesMasterIdLst>
  <p:sldIdLst>
    <p:sldId id="259" r:id="rId9"/>
    <p:sldId id="260" r:id="rId10"/>
    <p:sldId id="277" r:id="rId11"/>
    <p:sldId id="273" r:id="rId12"/>
    <p:sldId id="261" r:id="rId13"/>
    <p:sldId id="262" r:id="rId14"/>
    <p:sldId id="256" r:id="rId15"/>
    <p:sldId id="299" r:id="rId16"/>
    <p:sldId id="265" r:id="rId17"/>
    <p:sldId id="270" r:id="rId18"/>
    <p:sldId id="295" r:id="rId19"/>
    <p:sldId id="294" r:id="rId20"/>
    <p:sldId id="284" r:id="rId21"/>
    <p:sldId id="282" r:id="rId22"/>
    <p:sldId id="286" r:id="rId23"/>
    <p:sldId id="271" r:id="rId24"/>
    <p:sldId id="269" r:id="rId25"/>
    <p:sldId id="296" r:id="rId26"/>
    <p:sldId id="297" r:id="rId27"/>
    <p:sldId id="298" r:id="rId28"/>
    <p:sldId id="287" r:id="rId29"/>
    <p:sldId id="289" r:id="rId30"/>
    <p:sldId id="272" r:id="rId31"/>
    <p:sldId id="288" r:id="rId32"/>
    <p:sldId id="300" r:id="rId33"/>
    <p:sldId id="301" r:id="rId34"/>
    <p:sldId id="302" r:id="rId35"/>
    <p:sldId id="303" r:id="rId36"/>
    <p:sldId id="304" r:id="rId37"/>
    <p:sldId id="305" r:id="rId38"/>
    <p:sldId id="306" r:id="rId39"/>
    <p:sldId id="281" r:id="rId40"/>
    <p:sldId id="290" r:id="rId41"/>
    <p:sldId id="274" r:id="rId42"/>
    <p:sldId id="2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0B5ED2-4C6E-4A8F-9777-E824A8F5A182}">
          <p14:sldIdLst>
            <p14:sldId id="259"/>
          </p14:sldIdLst>
        </p14:section>
        <p14:section name="Introduction to IoT and Microsofts View" id="{914AD937-30D9-4BB5-9DE9-0909B3DA3A1A}">
          <p14:sldIdLst>
            <p14:sldId id="260"/>
            <p14:sldId id="277"/>
            <p14:sldId id="273"/>
            <p14:sldId id="261"/>
            <p14:sldId id="262"/>
            <p14:sldId id="256"/>
            <p14:sldId id="299"/>
            <p14:sldId id="265"/>
          </p14:sldIdLst>
        </p14:section>
        <p14:section name="Blinky and the Cloud" id="{2A3CD559-4A27-43A2-B0C3-01780B89F4E7}">
          <p14:sldIdLst>
            <p14:sldId id="270"/>
            <p14:sldId id="295"/>
            <p14:sldId id="294"/>
            <p14:sldId id="284"/>
            <p14:sldId id="282"/>
            <p14:sldId id="286"/>
          </p14:sldIdLst>
        </p14:section>
        <p14:section name="Azure Stream Analytics" id="{94A972B3-DE4F-4C7D-A1DD-8C50BB527963}">
          <p14:sldIdLst>
            <p14:sldId id="271"/>
            <p14:sldId id="269"/>
            <p14:sldId id="296"/>
            <p14:sldId id="297"/>
            <p14:sldId id="298"/>
            <p14:sldId id="287"/>
            <p14:sldId id="289"/>
          </p14:sldIdLst>
        </p14:section>
        <p14:section name="Storm on Azure" id="{3AAB0DC0-C895-4D25-A8DD-EB08AF087343}">
          <p14:sldIdLst>
            <p14:sldId id="272"/>
            <p14:sldId id="288"/>
            <p14:sldId id="300"/>
            <p14:sldId id="301"/>
            <p14:sldId id="302"/>
            <p14:sldId id="303"/>
            <p14:sldId id="304"/>
            <p14:sldId id="305"/>
            <p14:sldId id="306"/>
            <p14:sldId id="281"/>
            <p14:sldId id="290"/>
          </p14:sldIdLst>
        </p14:section>
        <p14:section name="Whats Next and logistics" id="{0BDFA633-B9E0-4AA1-80AF-D7BF594B8DEF}">
          <p14:sldIdLst>
            <p14:sldId id="274"/>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0"/>
    <a:srgbClr val="7FBA00"/>
    <a:srgbClr val="00BCF2"/>
    <a:srgbClr val="442157"/>
    <a:srgbClr val="4E195C"/>
    <a:srgbClr val="68217A"/>
    <a:srgbClr val="34103D"/>
    <a:srgbClr val="B957D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1357" autoAdjust="0"/>
  </p:normalViewPr>
  <p:slideViewPr>
    <p:cSldViewPr snapToGrid="0">
      <p:cViewPr varScale="1">
        <p:scale>
          <a:sx n="88" d="100"/>
          <a:sy n="88" d="100"/>
        </p:scale>
        <p:origin x="2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E4B4E-05E3-429E-A44A-FE357A57857D}" type="doc">
      <dgm:prSet loTypeId="urn:microsoft.com/office/officeart/2005/8/layout/hProcess9" loCatId="process" qsTypeId="urn:microsoft.com/office/officeart/2005/8/quickstyle/simple1" qsCatId="simple" csTypeId="urn:microsoft.com/office/officeart/2005/8/colors/accent1_2" csCatId="accent1" phldr="1"/>
      <dgm:spPr/>
    </dgm:pt>
    <dgm:pt modelId="{816FA307-C772-4C56-904B-51A488C4823B}">
      <dgm:prSet phldrT="[Text]"/>
      <dgm:spPr>
        <a:xfrm>
          <a:off x="11164" y="586263"/>
          <a:ext cx="3345365" cy="781684"/>
        </a:xfrm>
        <a:prstGeom prst="roundRect">
          <a:avLst/>
        </a:prstGeom>
        <a:solidFill>
          <a:srgbClr val="7030A0"/>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Connected devices and data</a:t>
          </a:r>
          <a:endParaRPr lang="en-GB" dirty="0">
            <a:solidFill>
              <a:sysClr val="window" lastClr="FFFFFF"/>
            </a:solidFill>
            <a:latin typeface="Segoe UI Light"/>
            <a:ea typeface="+mn-ea"/>
            <a:cs typeface="+mn-cs"/>
          </a:endParaRPr>
        </a:p>
      </dgm:t>
    </dgm:pt>
    <dgm:pt modelId="{8AA03447-7A7C-429D-A153-EB2208501C51}" type="parTrans" cxnId="{DCD5DE29-3CEA-4BD1-8749-87167EDCB896}">
      <dgm:prSet/>
      <dgm:spPr/>
      <dgm:t>
        <a:bodyPr/>
        <a:lstStyle/>
        <a:p>
          <a:endParaRPr lang="en-GB"/>
        </a:p>
      </dgm:t>
    </dgm:pt>
    <dgm:pt modelId="{E3913F2D-50B9-4B66-8594-8715DED04447}" type="sibTrans" cxnId="{DCD5DE29-3CEA-4BD1-8749-87167EDCB896}">
      <dgm:prSet/>
      <dgm:spPr/>
      <dgm:t>
        <a:bodyPr/>
        <a:lstStyle/>
        <a:p>
          <a:endParaRPr lang="en-GB"/>
        </a:p>
      </dgm:t>
    </dgm:pt>
    <dgm:pt modelId="{DD53BBA0-75A4-4C60-8CE1-C0DCBF6ECB99}">
      <dgm:prSet phldrT="[Text]"/>
      <dgm:spPr>
        <a:xfrm>
          <a:off x="3524000" y="586263"/>
          <a:ext cx="3345365" cy="781684"/>
        </a:xfrm>
        <a:prstGeom prst="roundRect">
          <a:avLst/>
        </a:prstGeom>
        <a:solidFill>
          <a:srgbClr val="0FA1B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Intelligent systems</a:t>
          </a:r>
          <a:endParaRPr lang="en-GB" dirty="0">
            <a:solidFill>
              <a:sysClr val="window" lastClr="FFFFFF"/>
            </a:solidFill>
            <a:latin typeface="Segoe UI Light"/>
            <a:ea typeface="+mn-ea"/>
            <a:cs typeface="+mn-cs"/>
          </a:endParaRPr>
        </a:p>
      </dgm:t>
    </dgm:pt>
    <dgm:pt modelId="{EC1DB551-79D2-49A7-95EB-3F58789D1372}" type="parTrans" cxnId="{922FA78F-F609-4B05-99B7-FAB0B2EAFDE9}">
      <dgm:prSet/>
      <dgm:spPr/>
      <dgm:t>
        <a:bodyPr/>
        <a:lstStyle/>
        <a:p>
          <a:endParaRPr lang="en-GB"/>
        </a:p>
      </dgm:t>
    </dgm:pt>
    <dgm:pt modelId="{E2609CF8-4F0C-416D-B5F3-C033887466BB}" type="sibTrans" cxnId="{922FA78F-F609-4B05-99B7-FAB0B2EAFDE9}">
      <dgm:prSet/>
      <dgm:spPr/>
      <dgm:t>
        <a:bodyPr/>
        <a:lstStyle/>
        <a:p>
          <a:endParaRPr lang="en-GB"/>
        </a:p>
      </dgm:t>
    </dgm:pt>
    <dgm:pt modelId="{727C62D1-C74B-4648-9813-E57E3A931DD8}">
      <dgm:prSet phldrT="[Text]"/>
      <dgm:spPr>
        <a:xfrm>
          <a:off x="7036837" y="586263"/>
          <a:ext cx="3345365" cy="781684"/>
        </a:xfrm>
        <a:prstGeom prst="roundRect">
          <a:avLst/>
        </a:prstGeom>
        <a:solidFill>
          <a:srgbClr val="0FA1B8"/>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Personalised experiences</a:t>
          </a:r>
          <a:endParaRPr lang="en-GB" dirty="0">
            <a:solidFill>
              <a:sysClr val="window" lastClr="FFFFFF"/>
            </a:solidFill>
            <a:latin typeface="Segoe UI Light"/>
            <a:ea typeface="+mn-ea"/>
            <a:cs typeface="+mn-cs"/>
          </a:endParaRPr>
        </a:p>
      </dgm:t>
    </dgm:pt>
    <dgm:pt modelId="{2861DB65-AD6B-4BD0-9C7B-05F620171EC4}" type="parTrans" cxnId="{DC291373-5227-4619-AD5F-69D51E0BCA4B}">
      <dgm:prSet/>
      <dgm:spPr/>
      <dgm:t>
        <a:bodyPr/>
        <a:lstStyle/>
        <a:p>
          <a:endParaRPr lang="en-GB"/>
        </a:p>
      </dgm:t>
    </dgm:pt>
    <dgm:pt modelId="{433979D4-E3BC-488C-B948-B75D7FC0BA85}" type="sibTrans" cxnId="{DC291373-5227-4619-AD5F-69D51E0BCA4B}">
      <dgm:prSet/>
      <dgm:spPr/>
      <dgm:t>
        <a:bodyPr/>
        <a:lstStyle/>
        <a:p>
          <a:endParaRPr lang="en-GB"/>
        </a:p>
      </dgm:t>
    </dgm:pt>
    <dgm:pt modelId="{51543470-C398-4767-AD09-77708779BB68}" type="pres">
      <dgm:prSet presAssocID="{F33E4B4E-05E3-429E-A44A-FE357A57857D}" presName="CompostProcess" presStyleCnt="0">
        <dgm:presLayoutVars>
          <dgm:dir/>
          <dgm:resizeHandles val="exact"/>
        </dgm:presLayoutVars>
      </dgm:prSet>
      <dgm:spPr/>
    </dgm:pt>
    <dgm:pt modelId="{ABA0395D-0215-4E49-8FD1-FF9E9D45C9A0}" type="pres">
      <dgm:prSet presAssocID="{F33E4B4E-05E3-429E-A44A-FE357A57857D}" presName="arrow" presStyleLbl="bgShp" presStyleIdx="0" presStyleCnt="1"/>
      <dgm:spPr>
        <a:xfrm>
          <a:off x="779502" y="0"/>
          <a:ext cx="8834361" cy="1954212"/>
        </a:xfrm>
        <a:prstGeom prst="rightArrow">
          <a:avLst/>
        </a:prstGeom>
        <a:solidFill>
          <a:srgbClr val="0FA1B8">
            <a:tint val="40000"/>
            <a:hueOff val="0"/>
            <a:satOff val="0"/>
            <a:lumOff val="0"/>
            <a:alphaOff val="0"/>
          </a:srgbClr>
        </a:solidFill>
        <a:ln>
          <a:noFill/>
        </a:ln>
        <a:effectLst/>
      </dgm:spPr>
    </dgm:pt>
    <dgm:pt modelId="{F3ED011A-8984-49EE-8ED7-5197656D90FC}" type="pres">
      <dgm:prSet presAssocID="{F33E4B4E-05E3-429E-A44A-FE357A57857D}" presName="linearProcess" presStyleCnt="0"/>
      <dgm:spPr/>
    </dgm:pt>
    <dgm:pt modelId="{0BF13CE4-0033-431E-A8A4-7B37BF4A5A9A}" type="pres">
      <dgm:prSet presAssocID="{816FA307-C772-4C56-904B-51A488C4823B}" presName="textNode" presStyleLbl="node1" presStyleIdx="0" presStyleCnt="3">
        <dgm:presLayoutVars>
          <dgm:bulletEnabled val="1"/>
        </dgm:presLayoutVars>
      </dgm:prSet>
      <dgm:spPr/>
      <dgm:t>
        <a:bodyPr/>
        <a:lstStyle/>
        <a:p>
          <a:endParaRPr lang="en-GB"/>
        </a:p>
      </dgm:t>
    </dgm:pt>
    <dgm:pt modelId="{19FF6717-B162-46FA-9CDA-DB5B3F7AF421}" type="pres">
      <dgm:prSet presAssocID="{E3913F2D-50B9-4B66-8594-8715DED04447}" presName="sibTrans" presStyleCnt="0"/>
      <dgm:spPr/>
    </dgm:pt>
    <dgm:pt modelId="{AFD8F666-021D-4E4C-8409-4CB7E8B8867C}" type="pres">
      <dgm:prSet presAssocID="{DD53BBA0-75A4-4C60-8CE1-C0DCBF6ECB99}" presName="textNode" presStyleLbl="node1" presStyleIdx="1" presStyleCnt="3">
        <dgm:presLayoutVars>
          <dgm:bulletEnabled val="1"/>
        </dgm:presLayoutVars>
      </dgm:prSet>
      <dgm:spPr/>
      <dgm:t>
        <a:bodyPr/>
        <a:lstStyle/>
        <a:p>
          <a:endParaRPr lang="en-GB"/>
        </a:p>
      </dgm:t>
    </dgm:pt>
    <dgm:pt modelId="{B7951262-4F15-4F38-82F8-548C499E962D}" type="pres">
      <dgm:prSet presAssocID="{E2609CF8-4F0C-416D-B5F3-C033887466BB}" presName="sibTrans" presStyleCnt="0"/>
      <dgm:spPr/>
    </dgm:pt>
    <dgm:pt modelId="{BE157A14-01BB-4B6E-90A0-18B86172A16A}" type="pres">
      <dgm:prSet presAssocID="{727C62D1-C74B-4648-9813-E57E3A931DD8}" presName="textNode" presStyleLbl="node1" presStyleIdx="2" presStyleCnt="3">
        <dgm:presLayoutVars>
          <dgm:bulletEnabled val="1"/>
        </dgm:presLayoutVars>
      </dgm:prSet>
      <dgm:spPr/>
      <dgm:t>
        <a:bodyPr/>
        <a:lstStyle/>
        <a:p>
          <a:endParaRPr lang="en-GB"/>
        </a:p>
      </dgm:t>
    </dgm:pt>
  </dgm:ptLst>
  <dgm:cxnLst>
    <dgm:cxn modelId="{77953BA8-8441-4D6C-A587-EC633A6022F9}" type="presOf" srcId="{F33E4B4E-05E3-429E-A44A-FE357A57857D}" destId="{51543470-C398-4767-AD09-77708779BB68}" srcOrd="0" destOrd="0" presId="urn:microsoft.com/office/officeart/2005/8/layout/hProcess9"/>
    <dgm:cxn modelId="{FF5476B5-6B10-4325-9EBF-996988BB77BE}" type="presOf" srcId="{816FA307-C772-4C56-904B-51A488C4823B}" destId="{0BF13CE4-0033-431E-A8A4-7B37BF4A5A9A}" srcOrd="0" destOrd="0" presId="urn:microsoft.com/office/officeart/2005/8/layout/hProcess9"/>
    <dgm:cxn modelId="{3BBB23F4-F108-4213-8735-6647674BCBC2}" type="presOf" srcId="{727C62D1-C74B-4648-9813-E57E3A931DD8}" destId="{BE157A14-01BB-4B6E-90A0-18B86172A16A}" srcOrd="0" destOrd="0" presId="urn:microsoft.com/office/officeart/2005/8/layout/hProcess9"/>
    <dgm:cxn modelId="{922FA78F-F609-4B05-99B7-FAB0B2EAFDE9}" srcId="{F33E4B4E-05E3-429E-A44A-FE357A57857D}" destId="{DD53BBA0-75A4-4C60-8CE1-C0DCBF6ECB99}" srcOrd="1" destOrd="0" parTransId="{EC1DB551-79D2-49A7-95EB-3F58789D1372}" sibTransId="{E2609CF8-4F0C-416D-B5F3-C033887466BB}"/>
    <dgm:cxn modelId="{DCD5DE29-3CEA-4BD1-8749-87167EDCB896}" srcId="{F33E4B4E-05E3-429E-A44A-FE357A57857D}" destId="{816FA307-C772-4C56-904B-51A488C4823B}" srcOrd="0" destOrd="0" parTransId="{8AA03447-7A7C-429D-A153-EB2208501C51}" sibTransId="{E3913F2D-50B9-4B66-8594-8715DED04447}"/>
    <dgm:cxn modelId="{739C1B67-9D87-4224-8538-C2B84B563CB7}" type="presOf" srcId="{DD53BBA0-75A4-4C60-8CE1-C0DCBF6ECB99}" destId="{AFD8F666-021D-4E4C-8409-4CB7E8B8867C}" srcOrd="0" destOrd="0" presId="urn:microsoft.com/office/officeart/2005/8/layout/hProcess9"/>
    <dgm:cxn modelId="{DC291373-5227-4619-AD5F-69D51E0BCA4B}" srcId="{F33E4B4E-05E3-429E-A44A-FE357A57857D}" destId="{727C62D1-C74B-4648-9813-E57E3A931DD8}" srcOrd="2" destOrd="0" parTransId="{2861DB65-AD6B-4BD0-9C7B-05F620171EC4}" sibTransId="{433979D4-E3BC-488C-B948-B75D7FC0BA85}"/>
    <dgm:cxn modelId="{53249038-8D1E-44D8-B15D-8FEADD12FD90}" type="presParOf" srcId="{51543470-C398-4767-AD09-77708779BB68}" destId="{ABA0395D-0215-4E49-8FD1-FF9E9D45C9A0}" srcOrd="0" destOrd="0" presId="urn:microsoft.com/office/officeart/2005/8/layout/hProcess9"/>
    <dgm:cxn modelId="{427A0233-0864-4AC4-8065-38B39DF028B3}" type="presParOf" srcId="{51543470-C398-4767-AD09-77708779BB68}" destId="{F3ED011A-8984-49EE-8ED7-5197656D90FC}" srcOrd="1" destOrd="0" presId="urn:microsoft.com/office/officeart/2005/8/layout/hProcess9"/>
    <dgm:cxn modelId="{DEE07E24-6EED-47D9-B8DC-AB88C1673613}" type="presParOf" srcId="{F3ED011A-8984-49EE-8ED7-5197656D90FC}" destId="{0BF13CE4-0033-431E-A8A4-7B37BF4A5A9A}" srcOrd="0" destOrd="0" presId="urn:microsoft.com/office/officeart/2005/8/layout/hProcess9"/>
    <dgm:cxn modelId="{DCFA304B-BDE1-45E3-AF7B-C0F247395172}" type="presParOf" srcId="{F3ED011A-8984-49EE-8ED7-5197656D90FC}" destId="{19FF6717-B162-46FA-9CDA-DB5B3F7AF421}" srcOrd="1" destOrd="0" presId="urn:microsoft.com/office/officeart/2005/8/layout/hProcess9"/>
    <dgm:cxn modelId="{123D3BC6-CEF6-48E8-979C-E598C86252FE}" type="presParOf" srcId="{F3ED011A-8984-49EE-8ED7-5197656D90FC}" destId="{AFD8F666-021D-4E4C-8409-4CB7E8B8867C}" srcOrd="2" destOrd="0" presId="urn:microsoft.com/office/officeart/2005/8/layout/hProcess9"/>
    <dgm:cxn modelId="{B1724081-BBED-42C2-8791-4E068A044A04}" type="presParOf" srcId="{F3ED011A-8984-49EE-8ED7-5197656D90FC}" destId="{B7951262-4F15-4F38-82F8-548C499E962D}" srcOrd="3" destOrd="0" presId="urn:microsoft.com/office/officeart/2005/8/layout/hProcess9"/>
    <dgm:cxn modelId="{131B0AAB-5B0B-482D-A454-C643115057DE}" type="presParOf" srcId="{F3ED011A-8984-49EE-8ED7-5197656D90FC}" destId="{BE157A14-01BB-4B6E-90A0-18B86172A16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0395D-0215-4E49-8FD1-FF9E9D45C9A0}">
      <dsp:nvSpPr>
        <dsp:cNvPr id="0" name=""/>
        <dsp:cNvSpPr/>
      </dsp:nvSpPr>
      <dsp:spPr>
        <a:xfrm>
          <a:off x="779502" y="0"/>
          <a:ext cx="8834361" cy="1954212"/>
        </a:xfrm>
        <a:prstGeom prst="rightArrow">
          <a:avLst/>
        </a:prstGeom>
        <a:solidFill>
          <a:srgbClr val="0FA1B8">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BF13CE4-0033-431E-A8A4-7B37BF4A5A9A}">
      <dsp:nvSpPr>
        <dsp:cNvPr id="0" name=""/>
        <dsp:cNvSpPr/>
      </dsp:nvSpPr>
      <dsp:spPr>
        <a:xfrm>
          <a:off x="11164" y="586263"/>
          <a:ext cx="3345365" cy="781684"/>
        </a:xfrm>
        <a:prstGeom prst="roundRect">
          <a:avLst/>
        </a:prstGeom>
        <a:solidFill>
          <a:srgbClr val="7030A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Connected devices and data</a:t>
          </a:r>
          <a:endParaRPr lang="en-GB" sz="2000" kern="1200" dirty="0">
            <a:solidFill>
              <a:sysClr val="window" lastClr="FFFFFF"/>
            </a:solidFill>
            <a:latin typeface="Segoe UI Light"/>
            <a:ea typeface="+mn-ea"/>
            <a:cs typeface="+mn-cs"/>
          </a:endParaRPr>
        </a:p>
      </dsp:txBody>
      <dsp:txXfrm>
        <a:off x="49323" y="624422"/>
        <a:ext cx="3269047" cy="705366"/>
      </dsp:txXfrm>
    </dsp:sp>
    <dsp:sp modelId="{AFD8F666-021D-4E4C-8409-4CB7E8B8867C}">
      <dsp:nvSpPr>
        <dsp:cNvPr id="0" name=""/>
        <dsp:cNvSpPr/>
      </dsp:nvSpPr>
      <dsp:spPr>
        <a:xfrm>
          <a:off x="3524000" y="586263"/>
          <a:ext cx="3345365" cy="781684"/>
        </a:xfrm>
        <a:prstGeom prst="roundRect">
          <a:avLst/>
        </a:prstGeom>
        <a:solidFill>
          <a:srgbClr val="0FA1B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Intelligent systems</a:t>
          </a:r>
          <a:endParaRPr lang="en-GB" sz="2000" kern="1200" dirty="0">
            <a:solidFill>
              <a:sysClr val="window" lastClr="FFFFFF"/>
            </a:solidFill>
            <a:latin typeface="Segoe UI Light"/>
            <a:ea typeface="+mn-ea"/>
            <a:cs typeface="+mn-cs"/>
          </a:endParaRPr>
        </a:p>
      </dsp:txBody>
      <dsp:txXfrm>
        <a:off x="3562159" y="624422"/>
        <a:ext cx="3269047" cy="705366"/>
      </dsp:txXfrm>
    </dsp:sp>
    <dsp:sp modelId="{BE157A14-01BB-4B6E-90A0-18B86172A16A}">
      <dsp:nvSpPr>
        <dsp:cNvPr id="0" name=""/>
        <dsp:cNvSpPr/>
      </dsp:nvSpPr>
      <dsp:spPr>
        <a:xfrm>
          <a:off x="7036837" y="586263"/>
          <a:ext cx="3345365" cy="781684"/>
        </a:xfrm>
        <a:prstGeom prst="roundRect">
          <a:avLst/>
        </a:prstGeom>
        <a:solidFill>
          <a:srgbClr val="0FA1B8"/>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Personalised experiences</a:t>
          </a:r>
          <a:endParaRPr lang="en-GB" sz="2000" kern="1200" dirty="0">
            <a:solidFill>
              <a:sysClr val="window" lastClr="FFFFFF"/>
            </a:solidFill>
            <a:latin typeface="Segoe UI Light"/>
            <a:ea typeface="+mn-ea"/>
            <a:cs typeface="+mn-cs"/>
          </a:endParaRPr>
        </a:p>
      </dsp:txBody>
      <dsp:txXfrm>
        <a:off x="7074996" y="624422"/>
        <a:ext cx="3269047" cy="7053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A49B3-C585-4E83-B0A2-D56CEE4951F9}" type="datetimeFigureOut">
              <a:rPr lang="en-GB" smtClean="0"/>
              <a:t>22/09/2015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9BA86-93E3-40D5-89E7-A48BCD507049}" type="slidenum">
              <a:rPr lang="en-GB" smtClean="0"/>
              <a:t>‹#›</a:t>
            </a:fld>
            <a:endParaRPr lang="en-GB"/>
          </a:p>
        </p:txBody>
      </p:sp>
    </p:spTree>
    <p:extLst>
      <p:ext uri="{BB962C8B-B14F-4D97-AF65-F5344CB8AC3E}">
        <p14:creationId xmlns:p14="http://schemas.microsoft.com/office/powerpoint/2010/main" val="52165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69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98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64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Now let us dig deeper into what a typical ASA application looks like. An ASA application has three major components:</a:t>
            </a:r>
          </a:p>
          <a:p>
            <a:pPr marL="228600" indent="-228600">
              <a:buAutoNum type="arabicParenR"/>
            </a:pPr>
            <a:r>
              <a:rPr lang="en-US" sz="1000" dirty="0" smtClean="0">
                <a:solidFill>
                  <a:schemeClr val="bg2">
                    <a:lumMod val="50000"/>
                  </a:schemeClr>
                </a:solidFill>
              </a:rPr>
              <a:t>Input – Inputs are the sources of events. Note that the ‘original’ source of streaming events are devices, machines, applications, sensors, applications etc. However, ASA is not intended to connect to them directly. Rather ASA lets Azure Event  Hubs be the primary interface to the wide variety of event sources. ASA is optimized to get streaming data from Azure Event Hubs and Azure Blob Storage. Azure Blob Storage is the likely place where log data is stored. The list of input sources that ASA </a:t>
            </a:r>
            <a:r>
              <a:rPr lang="en-US" sz="1000" i="1" dirty="0" smtClean="0">
                <a:solidFill>
                  <a:schemeClr val="bg2">
                    <a:lumMod val="50000"/>
                  </a:schemeClr>
                </a:solidFill>
              </a:rPr>
              <a:t>directly integrates with </a:t>
            </a:r>
            <a:r>
              <a:rPr lang="en-US" sz="1000" dirty="0" smtClean="0">
                <a:solidFill>
                  <a:schemeClr val="bg2">
                    <a:lumMod val="50000"/>
                  </a:schemeClr>
                </a:solidFill>
              </a:rPr>
              <a:t>may increase in the future, but Azure Event Hubs and Azure Blob Storage will be the primary sources.</a:t>
            </a:r>
          </a:p>
          <a:p>
            <a:pPr marL="228600" indent="-228600">
              <a:buAutoNum type="arabicParenR"/>
            </a:pPr>
            <a:r>
              <a:rPr lang="en-US" sz="1000" dirty="0" smtClean="0">
                <a:solidFill>
                  <a:schemeClr val="bg2">
                    <a:lumMod val="50000"/>
                  </a:schemeClr>
                </a:solidFill>
              </a:rPr>
              <a:t>Query – Queries are the main component of an ASA application. Queries implement the “analytics logic”. Queries are a set of transformations that are applied to the input stream to produce another set of  output events. </a:t>
            </a:r>
            <a:r>
              <a:rPr lang="en-US" sz="1000" dirty="0">
                <a:solidFill>
                  <a:schemeClr val="bg2">
                    <a:lumMod val="50000"/>
                  </a:schemeClr>
                </a:solidFill>
              </a:rPr>
              <a:t>Q</a:t>
            </a:r>
            <a:r>
              <a:rPr lang="en-US" sz="1000" dirty="0" smtClean="0">
                <a:solidFill>
                  <a:schemeClr val="bg2">
                    <a:lumMod val="50000"/>
                  </a:schemeClr>
                </a:solidFill>
              </a:rPr>
              <a:t>ueries are the only thing that an ASA application developers actually ‘develops’. Everything else is done through guided wizards in the Azure Portal. Note that  ASA has a SQL-like query language but unlike traditional databases, ASA queries run continuously against the stream of incoming events. The queries stop being applied only when the job itself stops.</a:t>
            </a:r>
          </a:p>
          <a:p>
            <a:pPr marL="228600" indent="-228600">
              <a:buAutoNum type="arabicParenR"/>
            </a:pPr>
            <a:r>
              <a:rPr lang="en-US" sz="1000" dirty="0" smtClean="0">
                <a:solidFill>
                  <a:schemeClr val="bg2">
                    <a:lumMod val="50000"/>
                  </a:schemeClr>
                </a:solidFill>
              </a:rPr>
              <a:t>Output – </a:t>
            </a:r>
            <a:r>
              <a:rPr lang="en-US" sz="1000" dirty="0">
                <a:solidFill>
                  <a:schemeClr val="bg2">
                    <a:lumMod val="50000"/>
                  </a:schemeClr>
                </a:solidFill>
              </a:rPr>
              <a:t>As queries execute </a:t>
            </a:r>
            <a:r>
              <a:rPr lang="en-US" sz="1000" dirty="0" smtClean="0">
                <a:solidFill>
                  <a:schemeClr val="bg2">
                    <a:lumMod val="50000"/>
                  </a:schemeClr>
                </a:solidFill>
              </a:rPr>
              <a:t>they </a:t>
            </a:r>
            <a:r>
              <a:rPr lang="en-US" sz="1000" dirty="0">
                <a:solidFill>
                  <a:schemeClr val="bg2">
                    <a:lumMod val="50000"/>
                  </a:schemeClr>
                </a:solidFill>
              </a:rPr>
              <a:t>continuously </a:t>
            </a:r>
            <a:r>
              <a:rPr lang="en-US" sz="1000" dirty="0" smtClean="0">
                <a:solidFill>
                  <a:schemeClr val="bg2">
                    <a:lumMod val="50000"/>
                  </a:schemeClr>
                </a:solidFill>
              </a:rPr>
              <a:t>produce results.  The results can be stored in </a:t>
            </a:r>
            <a:r>
              <a:rPr lang="en-US" sz="1000" dirty="0">
                <a:solidFill>
                  <a:schemeClr val="bg2">
                    <a:lumMod val="50000"/>
                  </a:schemeClr>
                </a:solidFill>
              </a:rPr>
              <a:t>B</a:t>
            </a:r>
            <a:r>
              <a:rPr lang="en-US" sz="1000" dirty="0" smtClean="0">
                <a:solidFill>
                  <a:schemeClr val="bg2">
                    <a:lumMod val="50000"/>
                  </a:schemeClr>
                </a:solidFill>
              </a:rPr>
              <a:t>lob Storage, Event Hubs or Azure SQL database. Note that if the output is stored in Event Hub or Blob Storage, it can become the input to another ASA job. So it is possible to ‘chain’ together multiple jobs to implement a series of transformations.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1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4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714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57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487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Show again where is Storm in the Hadoop ecosystem and the whole point about us talking about Hadoop</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3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Elements/data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3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Ordered sequence of tuples (unbounded).  Big point here is that you may not be on the start of</a:t>
            </a:r>
            <a:r>
              <a:rPr lang="en-GB" baseline="0" dirty="0" smtClean="0"/>
              <a:t> the stream and it has no concept of an end either.  Standing data is just that, standing.  It sits there and you consume it.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58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Courier New" panose="02070309020205020404" pitchFamily="49"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9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Spouts</a:t>
            </a:r>
            <a:r>
              <a:rPr lang="en-GB" baseline="0" dirty="0" smtClean="0"/>
              <a:t> are the sources of the data so logs, database, API.  They pour data into the topology.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4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work with static data as well as streaming data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947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Analytical functions, Filters, Aggregations, joins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791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86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baseline="0" dirty="0" smtClean="0"/>
              <a:t>Why Now?</a:t>
            </a:r>
            <a:endParaRPr lang="en-IN" dirty="0" smtClean="0"/>
          </a:p>
          <a:p>
            <a:r>
              <a:rPr lang="en-IN" dirty="0" smtClean="0"/>
              <a:t>For years forward</a:t>
            </a:r>
            <a:r>
              <a:rPr lang="en-IN" baseline="0" dirty="0" smtClean="0"/>
              <a:t> thinking </a:t>
            </a:r>
            <a:r>
              <a:rPr lang="en-IN" dirty="0" smtClean="0"/>
              <a:t>companies/industries like Rolls-Royce</a:t>
            </a:r>
            <a:r>
              <a:rPr lang="en-IN" baseline="0" dirty="0" smtClean="0"/>
              <a:t> and Formula 1 have been connecting sensors and devices across their business to drive business advantage. </a:t>
            </a:r>
          </a:p>
          <a:p>
            <a:endParaRPr lang="en-IN" baseline="0" dirty="0" smtClean="0"/>
          </a:p>
          <a:p>
            <a:r>
              <a:rPr lang="en-IN" baseline="0" dirty="0" smtClean="0"/>
              <a:t>Pulling data from things such as tyre temperature in F1 to turbine speed in aeroplane engines, we know companies have driven insight and new business models. </a:t>
            </a:r>
          </a:p>
          <a:p>
            <a:endParaRPr lang="en-IN" baseline="0" dirty="0" smtClean="0"/>
          </a:p>
          <a:p>
            <a:r>
              <a:rPr lang="en-IN" baseline="0" dirty="0" smtClean="0"/>
              <a:t>With the cost of compute storage and transfer being at an all time low now is the time to take advantage for IoT. </a:t>
            </a:r>
            <a:endParaRPr lang="en-IN" b="1" baseline="0" dirty="0" smtClean="0"/>
          </a:p>
          <a:p>
            <a:endParaRPr lang="en-IN" b="1" baseline="0" dirty="0" smtClean="0"/>
          </a:p>
          <a:p>
            <a:r>
              <a:rPr lang="en-IN" b="1" baseline="0" dirty="0" smtClean="0"/>
              <a:t>Devices &amp; sensors </a:t>
            </a:r>
          </a:p>
          <a:p>
            <a:endParaRPr lang="en-IN" b="1" baseline="0" dirty="0" smtClean="0"/>
          </a:p>
          <a:p>
            <a:pPr marL="171450" indent="-171450">
              <a:buFont typeface="Arial" panose="020B0604020202020204" pitchFamily="34" charset="0"/>
              <a:buChar char="•"/>
            </a:pPr>
            <a:r>
              <a:rPr lang="en-IN" b="0" baseline="0" dirty="0" smtClean="0"/>
              <a:t>It has</a:t>
            </a:r>
            <a:r>
              <a:rPr lang="en-IN" b="1" baseline="0" dirty="0" smtClean="0"/>
              <a:t> </a:t>
            </a:r>
            <a:r>
              <a:rPr lang="en-IN" b="0" baseline="0" dirty="0" smtClean="0"/>
              <a:t>never been so inexpensive to buy things, for example sensors can be bought for less than 1 Euro</a:t>
            </a:r>
          </a:p>
          <a:p>
            <a:pPr marL="171450" indent="-171450">
              <a:buFont typeface="Arial" panose="020B0604020202020204" pitchFamily="34" charset="0"/>
              <a:buChar char="•"/>
            </a:pPr>
            <a:endParaRPr lang="en-IN" b="0" baseline="0" dirty="0" smtClean="0"/>
          </a:p>
          <a:p>
            <a:pPr marL="0" indent="0">
              <a:buFont typeface="Arial" panose="020B0604020202020204" pitchFamily="34" charset="0"/>
              <a:buNone/>
            </a:pPr>
            <a:r>
              <a:rPr lang="en-IN" b="1" baseline="0" dirty="0" smtClean="0"/>
              <a:t>Connectivity</a:t>
            </a:r>
          </a:p>
          <a:p>
            <a:pPr marL="0" indent="0">
              <a:buFont typeface="Arial" panose="020B0604020202020204" pitchFamily="34" charset="0"/>
              <a:buNone/>
            </a:pPr>
            <a:endParaRPr lang="en-IN" b="1" baseline="0" dirty="0" smtClean="0"/>
          </a:p>
          <a:p>
            <a:pPr marL="171450" indent="-171450">
              <a:buFont typeface="Arial" panose="020B0604020202020204" pitchFamily="34" charset="0"/>
              <a:buChar char="•"/>
            </a:pPr>
            <a:r>
              <a:rPr lang="en-IN" b="0" baseline="0" dirty="0" smtClean="0"/>
              <a:t>We’ve never been more connected than we are today. The current generation have always been connected, so now there is little division between work and home. </a:t>
            </a:r>
          </a:p>
          <a:p>
            <a:pPr marL="171450" indent="-171450" algn="l">
              <a:buFont typeface="Arial" panose="020B0604020202020204" pitchFamily="34" charset="0"/>
              <a:buChar char="•"/>
            </a:pPr>
            <a:endParaRPr lang="en-IN" b="0" dirty="0" smtClean="0"/>
          </a:p>
          <a:p>
            <a:r>
              <a:rPr lang="en-IN" b="1" dirty="0" smtClean="0"/>
              <a:t>Development</a:t>
            </a:r>
          </a:p>
          <a:p>
            <a:endParaRPr lang="en-IN" dirty="0" smtClean="0"/>
          </a:p>
          <a:p>
            <a:pPr marL="171450" indent="-171450">
              <a:buFont typeface="Arial" panose="020B0604020202020204" pitchFamily="34" charset="0"/>
              <a:buChar char="•"/>
            </a:pPr>
            <a:r>
              <a:rPr lang="en-IN" dirty="0" smtClean="0"/>
              <a:t>Cloud services now make it easy to both develop and deploy scalable rapid solutions across your business </a:t>
            </a:r>
          </a:p>
          <a:p>
            <a:pPr marL="171450" indent="-171450">
              <a:buFont typeface="Arial" panose="020B0604020202020204" pitchFamily="34" charset="0"/>
              <a:buChar char="•"/>
            </a:pPr>
            <a:endParaRPr lang="en-IN" dirty="0" smtClean="0"/>
          </a:p>
          <a:p>
            <a:pPr marL="0" indent="0">
              <a:buFont typeface="Arial" panose="020B0604020202020204" pitchFamily="34" charset="0"/>
              <a:buNone/>
            </a:pPr>
            <a:r>
              <a:rPr lang="en-IN" b="1" dirty="0" smtClean="0"/>
              <a:t>New</a:t>
            </a:r>
            <a:r>
              <a:rPr lang="en-IN" b="1" baseline="0" dirty="0" smtClean="0"/>
              <a:t> Scenarios</a:t>
            </a:r>
            <a:endParaRPr lang="en-IN" b="1" dirty="0" smtClean="0"/>
          </a:p>
          <a:p>
            <a:pPr marL="171450" indent="-171450">
              <a:buFont typeface="Arial" panose="020B0604020202020204" pitchFamily="34" charset="0"/>
              <a:buChar char="•"/>
            </a:pPr>
            <a:endParaRPr lang="en-IN" dirty="0" smtClean="0"/>
          </a:p>
          <a:p>
            <a:pPr marL="171450" indent="-171450">
              <a:buFont typeface="Arial" panose="020B0604020202020204" pitchFamily="34" charset="0"/>
              <a:buChar char="•"/>
            </a:pPr>
            <a:r>
              <a:rPr lang="en-IN" dirty="0" smtClean="0"/>
              <a:t>These last 3 points are all enabling and driving new business scenarios.</a:t>
            </a:r>
          </a:p>
          <a:p>
            <a:pPr marL="171450" indent="-171450">
              <a:buFont typeface="Arial" panose="020B0604020202020204" pitchFamily="34" charset="0"/>
              <a:buChar char="•"/>
            </a:pPr>
            <a:endParaRPr lang="en-IN" dirty="0" smtClean="0"/>
          </a:p>
          <a:p>
            <a:endParaRPr lang="en-IN" baseline="0" dirty="0" smtClean="0"/>
          </a:p>
          <a:p>
            <a:endParaRPr lang="en-IN"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9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563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1000"/>
              </a:spcAft>
              <a:buFont typeface="Symbol" panose="05050102010706020507" pitchFamily="18" charset="2"/>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87572B-4882-432D-8FBF-D254F398B3A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60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Hadoop suits multiple data platform needs in a variety of workloads.  In a canonical IoT scenario you will find Hadoop supporting streaming, realtime, and batch oriented workloads.  Microsoft Azure will support all these workloads </a:t>
            </a:r>
            <a:r>
              <a:rPr lang="en-US" b="1" baseline="0" dirty="0"/>
              <a:t>from a 1st party (Microsoft developed) service, as well as 3rd party (Partner developed) solutions.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65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85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487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40.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0.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19.jpeg"/></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19.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212775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67629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761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5040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4822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05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5455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8301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013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25667869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8" name="Picture 17"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r="-20"/>
          <a:stretch/>
        </p:blipFill>
        <p:spPr>
          <a:xfrm>
            <a:off x="0" y="0"/>
            <a:ext cx="12280393" cy="6858000"/>
          </a:xfrm>
          <a:prstGeom prst="rect">
            <a:avLst/>
          </a:prstGeom>
        </p:spPr>
      </p:pic>
      <p:sp>
        <p:nvSpPr>
          <p:cNvPr id="16" name="Rectangle 15"/>
          <p:cNvSpPr/>
          <p:nvPr userDrawn="1"/>
        </p:nvSpPr>
        <p:spPr bwMode="auto">
          <a:xfrm>
            <a:off x="269239" y="291068"/>
            <a:ext cx="6278085" cy="627897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userDrawn="1">
            <p:ph type="ctrTitle"/>
          </p:nvPr>
        </p:nvSpPr>
        <p:spPr>
          <a:xfrm>
            <a:off x="375953" y="1413021"/>
            <a:ext cx="6171371" cy="2488894"/>
          </a:xfrm>
        </p:spPr>
        <p:txBody>
          <a:bodyPr/>
          <a:lstStyle>
            <a:lvl1pPr>
              <a:defRPr sz="5882" baseline="0">
                <a:solidFill>
                  <a:schemeClr val="bg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375954" y="5296816"/>
            <a:ext cx="5720046" cy="607067"/>
          </a:xfrm>
        </p:spPr>
        <p:txBody>
          <a:bodyPr anchor="ctr"/>
          <a:lstStyle>
            <a:lvl1pPr marL="0" indent="0" algn="l">
              <a:lnSpc>
                <a:spcPct val="100000"/>
              </a:lnSpc>
              <a:spcBef>
                <a:spcPts val="0"/>
              </a:spcBef>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5134"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9918212" y="-1023944"/>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
        <p:nvSpPr>
          <p:cNvPr id="13" name="TextBox 12"/>
          <p:cNvSpPr txBox="1"/>
          <p:nvPr userDrawn="1"/>
        </p:nvSpPr>
        <p:spPr>
          <a:xfrm>
            <a:off x="11052512" y="-1674286"/>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Tree>
    <p:extLst>
      <p:ext uri="{BB962C8B-B14F-4D97-AF65-F5344CB8AC3E}">
        <p14:creationId xmlns:p14="http://schemas.microsoft.com/office/powerpoint/2010/main" val="358824261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1" y="0"/>
            <a:ext cx="12191999" cy="6858000"/>
          </a:xfrm>
          <a:prstGeom prst="rect">
            <a:avLst/>
          </a:prstGeom>
        </p:spPr>
      </p:pic>
    </p:spTree>
    <p:extLst>
      <p:ext uri="{BB962C8B-B14F-4D97-AF65-F5344CB8AC3E}">
        <p14:creationId xmlns:p14="http://schemas.microsoft.com/office/powerpoint/2010/main" val="266048675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8334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lang="en-GB" smtClean="0"/>
              <a:t>Microsoft Confidential</a:t>
            </a:r>
            <a:endParaRPr lang="en-GB"/>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lang="en-GB" smtClean="0"/>
              <a:pPr>
                <a:defRPr/>
              </a:pPr>
              <a:t>‹#›</a:t>
            </a:fld>
            <a:endParaRPr lang="en-GB"/>
          </a:p>
        </p:txBody>
      </p:sp>
    </p:spTree>
    <p:extLst>
      <p:ext uri="{BB962C8B-B14F-4D97-AF65-F5344CB8AC3E}">
        <p14:creationId xmlns:p14="http://schemas.microsoft.com/office/powerpoint/2010/main" val="385503607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GB" smtClean="0"/>
              <a:t>Microsoft Confidential</a:t>
            </a:r>
            <a:endParaRPr lang="en-GB"/>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lang="en-GB" smtClean="0"/>
              <a:pPr>
                <a:defRPr/>
              </a:pPr>
              <a:t>‹#›</a:t>
            </a:fld>
            <a:endParaRPr lang="en-GB" dirty="0"/>
          </a:p>
        </p:txBody>
      </p:sp>
    </p:spTree>
    <p:extLst>
      <p:ext uri="{BB962C8B-B14F-4D97-AF65-F5344CB8AC3E}">
        <p14:creationId xmlns:p14="http://schemas.microsoft.com/office/powerpoint/2010/main" val="118629349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GB" smtClean="0"/>
              <a:t>Microsoft Confidential</a:t>
            </a:r>
            <a:endParaRPr lang="en-GB"/>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lang="en-GB" smtClean="0"/>
              <a:pPr>
                <a:defRPr/>
              </a:pPr>
              <a:t>‹#›</a:t>
            </a:fld>
            <a:endParaRPr lang="en-GB" dirty="0"/>
          </a:p>
        </p:txBody>
      </p:sp>
    </p:spTree>
    <p:extLst>
      <p:ext uri="{BB962C8B-B14F-4D97-AF65-F5344CB8AC3E}">
        <p14:creationId xmlns:p14="http://schemas.microsoft.com/office/powerpoint/2010/main" val="11357485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0695350"/>
      </p:ext>
    </p:extLst>
  </p:cSld>
  <p:clrMapOvr>
    <a:masterClrMapping/>
  </p:clrMapOvr>
  <p:transition spd="med">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68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57300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GENERIC">
    <p:bg>
      <p:bgPr>
        <a:solidFill>
          <a:schemeClr val="accent1"/>
        </a:solidFill>
        <a:effectLst/>
      </p:bgPr>
    </p:bg>
    <p:spTree>
      <p:nvGrpSpPr>
        <p:cNvPr id="1" name=""/>
        <p:cNvGrpSpPr/>
        <p:nvPr/>
      </p:nvGrpSpPr>
      <p:grpSpPr>
        <a:xfrm>
          <a:off x="0" y="0"/>
          <a:ext cx="0" cy="0"/>
          <a:chOff x="0" y="0"/>
          <a:chExt cx="0" cy="0"/>
        </a:xfrm>
      </p:grpSpPr>
      <p:sp>
        <p:nvSpPr>
          <p:cNvPr id="34" name="Rectangle 33"/>
          <p:cNvSpPr/>
          <p:nvPr userDrawn="1"/>
        </p:nvSpPr>
        <p:spPr bwMode="auto">
          <a:xfrm>
            <a:off x="7981851" y="1682291"/>
            <a:ext cx="3611880" cy="507711"/>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hidden="1"/>
          <p:cNvSpPr/>
          <p:nvPr userDrawn="1"/>
        </p:nvSpPr>
        <p:spPr bwMode="auto">
          <a:xfrm>
            <a:off x="528393" y="1680185"/>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CHALLENGE</a:t>
            </a:r>
          </a:p>
        </p:txBody>
      </p:sp>
      <p:sp>
        <p:nvSpPr>
          <p:cNvPr id="5" name="Text Placeholder 4"/>
          <p:cNvSpPr>
            <a:spLocks noGrp="1"/>
          </p:cNvSpPr>
          <p:nvPr>
            <p:ph type="body" sz="quarter" idx="10" hasCustomPrompt="1"/>
          </p:nvPr>
        </p:nvSpPr>
        <p:spPr>
          <a:xfrm>
            <a:off x="447792" y="235323"/>
            <a:ext cx="8906462" cy="899146"/>
          </a:xfrm>
          <a:prstGeom prst="rect">
            <a:avLst/>
          </a:prstGeom>
        </p:spPr>
        <p:txBody>
          <a:bodyPr wrap="square" lIns="91440" rIns="0">
            <a:spAutoFit/>
          </a:bodyPr>
          <a:lstStyle>
            <a:lvl1pPr marL="0" indent="0">
              <a:spcBef>
                <a:spcPts val="0"/>
              </a:spcBef>
              <a:spcAft>
                <a:spcPts val="663"/>
              </a:spcAft>
              <a:buNone/>
              <a:defRPr lang="en-US" sz="4400" kern="1200" baseline="0" dirty="0" smtClean="0">
                <a:solidFill>
                  <a:schemeClr val="bg1"/>
                </a:solidFill>
                <a:latin typeface="+mj-lt"/>
                <a:ea typeface="+mn-ea"/>
                <a:cs typeface="+mn-cs"/>
              </a:defRPr>
            </a:lvl1pPr>
            <a:lvl2pPr marL="0" indent="0">
              <a:spcBef>
                <a:spcPts val="0"/>
              </a:spcBef>
              <a:spcAft>
                <a:spcPts val="295"/>
              </a:spcAft>
              <a:buNone/>
              <a:defRPr sz="1800" spc="-49" baseline="0"/>
            </a:lvl2pPr>
            <a:lvl3pPr marL="0" indent="0">
              <a:spcBef>
                <a:spcPts val="0"/>
              </a:spcBef>
              <a:spcAft>
                <a:spcPts val="295"/>
              </a:spcAft>
              <a:buNone/>
              <a:defRPr sz="1500"/>
            </a:lvl3pPr>
            <a:lvl4pPr marL="0" indent="0">
              <a:spcBef>
                <a:spcPts val="0"/>
              </a:spcBef>
              <a:spcAft>
                <a:spcPts val="295"/>
              </a:spcAft>
              <a:buNone/>
              <a:defRPr/>
            </a:lvl4pPr>
            <a:lvl5pPr marL="0" indent="0">
              <a:spcBef>
                <a:spcPts val="0"/>
              </a:spcBef>
              <a:spcAft>
                <a:spcPts val="295"/>
              </a:spcAft>
              <a:buNone/>
              <a:defRPr/>
            </a:lvl5pPr>
          </a:lstStyle>
          <a:p>
            <a:pPr lvl="0"/>
            <a:r>
              <a:rPr lang="en-US" dirty="0" err="1" smtClean="0"/>
              <a:t>IoT</a:t>
            </a:r>
            <a:endParaRPr lang="en-US" dirty="0" smtClean="0"/>
          </a:p>
        </p:txBody>
      </p:sp>
      <p:sp>
        <p:nvSpPr>
          <p:cNvPr id="13" name="Rectangle 12"/>
          <p:cNvSpPr/>
          <p:nvPr userDrawn="1"/>
        </p:nvSpPr>
        <p:spPr bwMode="auto">
          <a:xfrm>
            <a:off x="528395" y="1173567"/>
            <a:ext cx="11054007" cy="396432"/>
          </a:xfrm>
          <a:prstGeom prst="rect">
            <a:avLst/>
          </a:prstGeom>
          <a:solidFill>
            <a:srgbClr val="FFFFFF"/>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Content Placeholder 2"/>
          <p:cNvSpPr>
            <a:spLocks noGrp="1"/>
          </p:cNvSpPr>
          <p:nvPr>
            <p:ph idx="1"/>
          </p:nvPr>
        </p:nvSpPr>
        <p:spPr>
          <a:xfrm>
            <a:off x="529391" y="2286522"/>
            <a:ext cx="3611880" cy="2477102"/>
          </a:xfrm>
          <a:prstGeom prst="rect">
            <a:avLst/>
          </a:prstGeom>
          <a:solidFill>
            <a:schemeClr val="accent2"/>
          </a:solidFill>
          <a:ln>
            <a:noFill/>
          </a:ln>
        </p:spPr>
        <p:txBody>
          <a:bodyPr lIns="129069" tIns="129069" rIns="129069" bIns="129069">
            <a:noAutofit/>
          </a:bodyPr>
          <a:lstStyle>
            <a:lvl1pPr marL="0" indent="0" algn="l">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1" name="Content Placeholder 2"/>
          <p:cNvSpPr>
            <a:spLocks noGrp="1"/>
          </p:cNvSpPr>
          <p:nvPr>
            <p:ph idx="12"/>
          </p:nvPr>
        </p:nvSpPr>
        <p:spPr>
          <a:xfrm>
            <a:off x="4258287" y="2286522"/>
            <a:ext cx="3611880" cy="2477102"/>
          </a:xfrm>
          <a:prstGeom prst="rect">
            <a:avLst/>
          </a:prstGeom>
          <a:solidFill>
            <a:schemeClr val="accent4"/>
          </a:solidFill>
          <a:ln>
            <a:noFill/>
          </a:ln>
        </p:spPr>
        <p:txBody>
          <a:bodyPr lIns="129069" tIns="129069" rIns="129069" bIns="129069">
            <a:noAutofit/>
          </a:bodyPr>
          <a:lstStyle>
            <a:lvl1pPr marL="0" indent="0">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4" name="Content Placeholder 2"/>
          <p:cNvSpPr>
            <a:spLocks noGrp="1"/>
          </p:cNvSpPr>
          <p:nvPr>
            <p:ph idx="13"/>
          </p:nvPr>
        </p:nvSpPr>
        <p:spPr>
          <a:xfrm>
            <a:off x="7981851" y="2286522"/>
            <a:ext cx="3611880" cy="2477102"/>
          </a:xfrm>
          <a:prstGeom prst="rect">
            <a:avLst/>
          </a:prstGeom>
          <a:solidFill>
            <a:schemeClr val="accent3"/>
          </a:solidFill>
          <a:ln>
            <a:noFill/>
          </a:ln>
        </p:spPr>
        <p:txBody>
          <a:bodyPr lIns="129069" tIns="129069" rIns="129069" bIns="129069">
            <a:noAutofit/>
          </a:bodyPr>
          <a:lstStyle>
            <a:lvl1pPr marL="205794" indent="-205794">
              <a:lnSpc>
                <a:spcPct val="90000"/>
              </a:lnSpc>
              <a:spcBef>
                <a:spcPts val="529"/>
              </a:spcBef>
              <a:buFont typeface="Arial" panose="020B0604020202020204" pitchFamily="34" charset="0"/>
              <a:buChar char="•"/>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19" name="Picture Placeholder 2"/>
          <p:cNvSpPr>
            <a:spLocks noGrp="1"/>
          </p:cNvSpPr>
          <p:nvPr>
            <p:ph type="pic" sz="quarter" idx="19" hasCustomPrompt="1"/>
          </p:nvPr>
        </p:nvSpPr>
        <p:spPr>
          <a:xfrm>
            <a:off x="528394" y="1072285"/>
            <a:ext cx="2097988" cy="243143"/>
          </a:xfrm>
          <a:prstGeom prst="rect">
            <a:avLst/>
          </a:prstGeom>
        </p:spPr>
        <p:txBody>
          <a:bodyPr/>
          <a:lstStyle>
            <a:lvl1pPr marL="0" marR="0" indent="0" algn="l" defTabSz="673378" rtl="0" eaLnBrk="1" fontAlgn="base" latinLnBrk="0" hangingPunct="1">
              <a:lnSpc>
                <a:spcPct val="90000"/>
              </a:lnSpc>
              <a:spcBef>
                <a:spcPct val="20000"/>
              </a:spcBef>
              <a:spcAft>
                <a:spcPct val="0"/>
              </a:spcAft>
              <a:buClrTx/>
              <a:buSzPct val="90000"/>
              <a:buFont typeface="Arial" charset="0"/>
              <a:buNone/>
              <a:tabLst/>
              <a:defRPr sz="700">
                <a:solidFill>
                  <a:schemeClr val="bg1"/>
                </a:solidFill>
              </a:defRPr>
            </a:lvl1pPr>
          </a:lstStyle>
          <a:p>
            <a:pPr algn="l"/>
            <a:r>
              <a:rPr lang="en-US" sz="900" u="none" dirty="0" smtClean="0"/>
              <a:t>[Delet</a:t>
            </a:r>
            <a:r>
              <a:rPr lang="en-US" sz="900" u="none" baseline="0" dirty="0" smtClean="0"/>
              <a:t>e &amp; </a:t>
            </a:r>
            <a:r>
              <a:rPr lang="en-US" sz="900" u="none" dirty="0" smtClean="0"/>
              <a:t>Place corporate</a:t>
            </a:r>
            <a:r>
              <a:rPr lang="en-US" sz="900" u="none" baseline="0" dirty="0" smtClean="0"/>
              <a:t> logo here]</a:t>
            </a:r>
            <a:endParaRPr lang="en-US" sz="900" u="none" dirty="0" smtClean="0"/>
          </a:p>
          <a:p>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6965" y="271273"/>
            <a:ext cx="1211337" cy="259418"/>
          </a:xfrm>
          <a:prstGeom prst="rect">
            <a:avLst/>
          </a:prstGeom>
        </p:spPr>
      </p:pic>
      <p:sp>
        <p:nvSpPr>
          <p:cNvPr id="28" name="Rectangle 27"/>
          <p:cNvSpPr/>
          <p:nvPr userDrawn="1"/>
        </p:nvSpPr>
        <p:spPr>
          <a:xfrm>
            <a:off x="447791" y="6438480"/>
            <a:ext cx="1932948" cy="301196"/>
          </a:xfrm>
          <a:prstGeom prst="rect">
            <a:avLst/>
          </a:prstGeom>
        </p:spPr>
        <p:txBody>
          <a:bodyPr wrap="none" lIns="80646" tIns="40322" rIns="80646" bIns="40322">
            <a:spAutoFit/>
          </a:bodyPr>
          <a:lstStyle/>
          <a:p>
            <a:pPr marL="0" marR="0" lvl="0" indent="0" algn="l" defTabSz="67337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30000" noProof="0" dirty="0">
                <a:ln>
                  <a:noFill/>
                </a:ln>
                <a:solidFill>
                  <a:prstClr val="white"/>
                </a:solidFill>
                <a:effectLst/>
                <a:uLnTx/>
                <a:uFillTx/>
                <a:latin typeface="Segoe UI" charset="0"/>
                <a:cs typeface="Arial" charset="0"/>
              </a:rPr>
              <a:t>w</a:t>
            </a:r>
            <a:r>
              <a:rPr kumimoji="0" lang="en-US" sz="1400" b="0" i="0" u="none" strike="noStrike" kern="1200" cap="none" spc="44" normalizeH="0" baseline="30000" noProof="0" dirty="0">
                <a:ln>
                  <a:noFill/>
                </a:ln>
                <a:solidFill>
                  <a:prstClr val="white"/>
                </a:solidFill>
                <a:effectLst/>
                <a:uLnTx/>
                <a:uFillTx/>
                <a:latin typeface="Segoe UI" charset="0"/>
                <a:cs typeface="Arial" charset="0"/>
              </a:rPr>
              <a:t>ww.InternetofYourThings.co</a:t>
            </a:r>
            <a:r>
              <a:rPr kumimoji="0" lang="en-US" sz="1400" b="0" i="0" u="none" strike="noStrike" kern="1200" cap="none" spc="0" normalizeH="0" baseline="30000" noProof="0" dirty="0">
                <a:ln>
                  <a:noFill/>
                </a:ln>
                <a:solidFill>
                  <a:prstClr val="white"/>
                </a:solidFill>
                <a:effectLst/>
                <a:uLnTx/>
                <a:uFillTx/>
                <a:latin typeface="Segoe UI" charset="0"/>
                <a:cs typeface="Arial" charset="0"/>
              </a:rPr>
              <a:t>m</a:t>
            </a:r>
            <a:endParaRPr kumimoji="0" lang="en-US" sz="1400" b="0" i="0" u="none" strike="noStrike" kern="1200" cap="none" spc="0" normalizeH="0" baseline="0" noProof="0" dirty="0">
              <a:ln>
                <a:noFill/>
              </a:ln>
              <a:solidFill>
                <a:prstClr val="white"/>
              </a:solidFill>
              <a:effectLst/>
              <a:uLnTx/>
              <a:uFillTx/>
              <a:latin typeface="Arial" charset="0"/>
              <a:cs typeface="Arial" charset="0"/>
            </a:endParaRPr>
          </a:p>
        </p:txBody>
      </p:sp>
      <p:sp>
        <p:nvSpPr>
          <p:cNvPr id="15" name="Content Placeholder 16"/>
          <p:cNvSpPr>
            <a:spLocks noGrp="1"/>
          </p:cNvSpPr>
          <p:nvPr>
            <p:ph sz="quarter" idx="21" hasCustomPrompt="1"/>
          </p:nvPr>
        </p:nvSpPr>
        <p:spPr>
          <a:xfrm>
            <a:off x="4015084" y="1229886"/>
            <a:ext cx="7578649" cy="321180"/>
          </a:xfrm>
          <a:prstGeom prst="rect">
            <a:avLst/>
          </a:prstGeom>
        </p:spPr>
        <p:txBody>
          <a:bodyPr vert="horz" wrap="none" lIns="0" tIns="40334" rIns="91440" bIns="0" rtlCol="0" anchor="ctr" anchorCtr="0">
            <a:noAutofit/>
          </a:bodyPr>
          <a:lstStyle>
            <a:lvl1pPr marL="0" indent="0" algn="r">
              <a:buNone/>
              <a:defRPr lang="en-US" sz="1200" baseline="0" dirty="0" smtClean="0">
                <a:solidFill>
                  <a:srgbClr val="00188F"/>
                </a:solidFill>
              </a:defRPr>
            </a:lvl1pPr>
          </a:lstStyle>
          <a:p>
            <a:pPr lvl="0">
              <a:buFontTx/>
            </a:pPr>
            <a:r>
              <a:rPr lang="en-US" dirty="0" smtClean="0"/>
              <a:t>URL HERE</a:t>
            </a:r>
          </a:p>
        </p:txBody>
      </p:sp>
      <p:sp>
        <p:nvSpPr>
          <p:cNvPr id="3" name="Text Placeholder 2"/>
          <p:cNvSpPr>
            <a:spLocks noGrp="1"/>
          </p:cNvSpPr>
          <p:nvPr>
            <p:ph type="body" sz="quarter" idx="22" hasCustomPrompt="1"/>
          </p:nvPr>
        </p:nvSpPr>
        <p:spPr>
          <a:xfrm>
            <a:off x="5435819" y="859538"/>
            <a:ext cx="6157912" cy="577979"/>
          </a:xfrm>
        </p:spPr>
        <p:txBody>
          <a:bodyPr wrap="square">
            <a:spAutoFit/>
          </a:bodyPr>
          <a:lstStyle>
            <a:lvl1pPr marL="0" marR="0" indent="-254792" algn="r" defTabSz="673378" rtl="0" eaLnBrk="1" fontAlgn="base" latinLnBrk="0" hangingPunct="1">
              <a:lnSpc>
                <a:spcPct val="90000"/>
              </a:lnSpc>
              <a:spcBef>
                <a:spcPct val="20000"/>
              </a:spcBef>
              <a:spcAft>
                <a:spcPct val="0"/>
              </a:spcAft>
              <a:buClrTx/>
              <a:buSzPct val="90000"/>
              <a:buFont typeface="Arial" charset="0"/>
              <a:buNone/>
              <a:tabLst/>
              <a:defRPr lang="en-US" sz="2000" kern="1200" dirty="0" smtClean="0">
                <a:solidFill>
                  <a:prstClr val="white"/>
                </a:solidFill>
                <a:latin typeface="+mn-lt"/>
                <a:ea typeface="+mn-ea"/>
                <a:cs typeface="Arial" charset="0"/>
              </a:defRPr>
            </a:lvl1pPr>
          </a:lstStyle>
          <a:p>
            <a:pPr marL="0" marR="0" lvl="0" indent="-254792" algn="r" defTabSz="673378" rtl="0" eaLnBrk="1" fontAlgn="base" latinLnBrk="0" hangingPunct="1">
              <a:lnSpc>
                <a:spcPct val="90000"/>
              </a:lnSpc>
              <a:spcBef>
                <a:spcPct val="20000"/>
              </a:spcBef>
              <a:spcAft>
                <a:spcPct val="0"/>
              </a:spcAft>
              <a:buClrTx/>
              <a:buSzPct val="90000"/>
              <a:buFont typeface="Arial" charset="0"/>
              <a:buNone/>
              <a:tabLst/>
              <a:defRPr/>
            </a:pPr>
            <a:r>
              <a:rPr lang="en-US" sz="2000" dirty="0" smtClean="0">
                <a:solidFill>
                  <a:prstClr val="white"/>
                </a:solidFill>
                <a:latin typeface="Segoe UI Light" pitchFamily="34" charset="0"/>
                <a:cs typeface="Arial" charset="0"/>
              </a:rPr>
              <a:t>Intelligent Systems in Action  Vertical</a:t>
            </a:r>
            <a:endParaRPr lang="en-US" sz="2000" dirty="0" smtClean="0">
              <a:solidFill>
                <a:prstClr val="white"/>
              </a:solidFill>
              <a:cs typeface="Arial" charset="0"/>
            </a:endParaRPr>
          </a:p>
        </p:txBody>
      </p:sp>
      <p:sp>
        <p:nvSpPr>
          <p:cNvPr id="18" name="Rectangle 17"/>
          <p:cNvSpPr/>
          <p:nvPr userDrawn="1"/>
        </p:nvSpPr>
        <p:spPr bwMode="auto">
          <a:xfrm>
            <a:off x="-544141" y="4442909"/>
            <a:ext cx="109728" cy="10596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userDrawn="1"/>
        </p:nvSpPr>
        <p:spPr bwMode="auto">
          <a:xfrm>
            <a:off x="528393" y="1682289"/>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le 32"/>
          <p:cNvSpPr/>
          <p:nvPr userDrawn="1"/>
        </p:nvSpPr>
        <p:spPr bwMode="auto">
          <a:xfrm>
            <a:off x="4258287" y="1682289"/>
            <a:ext cx="3611880" cy="501463"/>
          </a:xfrm>
          <a:prstGeom prst="rect">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ext Placeholder 14"/>
          <p:cNvSpPr>
            <a:spLocks noGrp="1"/>
          </p:cNvSpPr>
          <p:nvPr>
            <p:ph type="body" sz="quarter" idx="23" hasCustomPrompt="1"/>
          </p:nvPr>
        </p:nvSpPr>
        <p:spPr>
          <a:xfrm>
            <a:off x="618782" y="18313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5" name="Text Placeholder 14"/>
          <p:cNvSpPr>
            <a:spLocks noGrp="1"/>
          </p:cNvSpPr>
          <p:nvPr>
            <p:ph type="body" sz="quarter" idx="24" hasCustomPrompt="1"/>
          </p:nvPr>
        </p:nvSpPr>
        <p:spPr>
          <a:xfrm>
            <a:off x="4339664" y="18280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7" name="Text Placeholder 14"/>
          <p:cNvSpPr>
            <a:spLocks noGrp="1"/>
          </p:cNvSpPr>
          <p:nvPr>
            <p:ph type="body" sz="quarter" idx="25" hasCustomPrompt="1"/>
          </p:nvPr>
        </p:nvSpPr>
        <p:spPr>
          <a:xfrm>
            <a:off x="8076444" y="1831387"/>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Tree>
    <p:extLst>
      <p:ext uri="{BB962C8B-B14F-4D97-AF65-F5344CB8AC3E}">
        <p14:creationId xmlns:p14="http://schemas.microsoft.com/office/powerpoint/2010/main" val="20386703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752">
          <p15:clr>
            <a:srgbClr val="FBAE40"/>
          </p15:clr>
        </p15:guide>
        <p15:guide id="2">
          <p15:clr>
            <a:srgbClr val="FBAE40"/>
          </p15:clr>
        </p15:guide>
        <p15:guide id="3" pos="8580">
          <p15:clr>
            <a:srgbClr val="FBAE40"/>
          </p15:clr>
        </p15:guide>
        <p15:guide id="4" orient="horz" pos="144">
          <p15:clr>
            <a:srgbClr val="FBAE40"/>
          </p15:clr>
        </p15:guide>
        <p15:guide id="5" orient="horz" pos="4800">
          <p15:clr>
            <a:srgbClr val="FBAE40"/>
          </p15:clr>
        </p15:guide>
        <p15:guide id="6" orient="horz" pos="4080">
          <p15:clr>
            <a:srgbClr val="FBAE40"/>
          </p15:clr>
        </p15:guide>
        <p15:guide id="7" orient="horz" pos="4464">
          <p15:clr>
            <a:srgbClr val="FBAE40"/>
          </p15:clr>
        </p15:guide>
        <p15:guide id="8" pos="168">
          <p15:clr>
            <a:srgbClr val="FBAE40"/>
          </p15:clr>
        </p15:guide>
        <p15:guide id="9" orient="horz" pos="792">
          <p15:clr>
            <a:srgbClr val="FBAE40"/>
          </p15:clr>
        </p15:guide>
        <p15:guide id="10" orient="horz" pos="984">
          <p15:clr>
            <a:srgbClr val="FBAE40"/>
          </p15:clr>
        </p15:guide>
        <p15:guide id="11" orient="horz" pos="1056">
          <p15:clr>
            <a:srgbClr val="FBAE40"/>
          </p15:clr>
        </p15:guide>
        <p15:guide id="12" pos="7303">
          <p15:clr>
            <a:srgbClr val="FBAE40"/>
          </p15:clr>
        </p15:guide>
        <p15:guide id="13" pos="336">
          <p15:clr>
            <a:srgbClr val="FBAE40"/>
          </p15:clr>
        </p15:guide>
        <p15:guide id="14" orient="horz" pos="3072">
          <p15:clr>
            <a:srgbClr val="FBAE40"/>
          </p15:clr>
        </p15:guide>
        <p15:guide id="15" orient="horz" pos="39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62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Custom Layout">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2" y="1"/>
            <a:ext cx="12192000" cy="6858000"/>
          </a:xfrm>
          <a:prstGeom prst="rect">
            <a:avLst/>
          </a:prstGeom>
          <a:solidFill>
            <a:schemeClr val="tx1">
              <a:alpha val="76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7" tIns="45719" rIns="91437" bIns="45719" numCol="1" rtlCol="0" anchor="ctr" anchorCtr="0" compatLnSpc="1">
            <a:prstTxWarp prst="textNoShape">
              <a:avLst/>
            </a:prstTxWarp>
          </a:bodyPr>
          <a:lstStyle/>
          <a:p>
            <a:pPr marL="0" marR="0" lvl="0" indent="0" algn="ctr" defTabSz="914058" rtl="0" eaLnBrk="1" fontAlgn="base" latinLnBrk="0" hangingPunct="1">
              <a:lnSpc>
                <a:spcPct val="100000"/>
              </a:lnSpc>
              <a:spcBef>
                <a:spcPct val="0"/>
              </a:spcBef>
              <a:spcAft>
                <a:spcPct val="0"/>
              </a:spcAft>
              <a:buClrTx/>
              <a:buSzTx/>
              <a:buFontTx/>
              <a:buNone/>
              <a:tabLst/>
              <a:defRPr/>
            </a:pPr>
            <a:endParaRPr kumimoji="0" lang="en-US" sz="2416" b="0" i="0" u="none" strike="noStrike" kern="1200" cap="none" spc="0" normalizeH="0" baseline="0" noProof="0" dirty="0" smtClean="0">
              <a:ln>
                <a:noFill/>
              </a:ln>
              <a:gradFill>
                <a:gsLst>
                  <a:gs pos="0">
                    <a:srgbClr val="000000"/>
                  </a:gs>
                  <a:gs pos="100000">
                    <a:srgbClr val="000000"/>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17392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50pt Title/30pt Sub/White 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2"/>
            <a:ext cx="3859607" cy="134483"/>
          </a:xfrm>
          <a:prstGeom prst="rect">
            <a:avLst/>
          </a:prstGeom>
        </p:spPr>
        <p:txBody>
          <a:bodyPr/>
          <a:lstStyle>
            <a:lvl1pPr>
              <a:defRPr>
                <a:solidFill>
                  <a:srgbClr val="002050"/>
                </a:solidFill>
              </a:defRPr>
            </a:lvl1pPr>
          </a:lstStyle>
          <a:p>
            <a:r>
              <a:rPr lang="en-GB" smtClean="0"/>
              <a:t>Microsoft Confidential</a:t>
            </a:r>
            <a:endParaRPr lang="en-GB"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lang="en-GB" smtClean="0"/>
              <a:pPr/>
              <a:t>‹#›</a:t>
            </a:fld>
            <a:endParaRPr lang="en-GB" dirty="0"/>
          </a:p>
        </p:txBody>
      </p:sp>
      <p:sp>
        <p:nvSpPr>
          <p:cNvPr id="6" name="Text Placeholder 8"/>
          <p:cNvSpPr>
            <a:spLocks noGrp="1"/>
          </p:cNvSpPr>
          <p:nvPr>
            <p:ph type="body" sz="quarter" idx="12"/>
          </p:nvPr>
        </p:nvSpPr>
        <p:spPr>
          <a:xfrm>
            <a:off x="269240" y="291069"/>
            <a:ext cx="10757098" cy="888769"/>
          </a:xfrm>
          <a:prstGeom prst="rect">
            <a:avLst/>
          </a:prstGeom>
          <a:noFill/>
        </p:spPr>
        <p:txBody>
          <a:bodyPr/>
          <a:lstStyle>
            <a:lvl1pPr marL="0" indent="0">
              <a:lnSpc>
                <a:spcPts val="5391"/>
              </a:lnSpc>
              <a:spcBef>
                <a:spcPts val="0"/>
              </a:spcBef>
              <a:buFontTx/>
              <a:buNone/>
              <a:defRPr sz="5098">
                <a:solidFill>
                  <a:schemeClr val="tx2"/>
                </a:solidFill>
                <a:latin typeface="+mj-lt"/>
              </a:defRPr>
            </a:lvl1pPr>
            <a:lvl2pPr marL="0" indent="0">
              <a:lnSpc>
                <a:spcPts val="2549"/>
              </a:lnSpc>
              <a:spcBef>
                <a:spcPts val="1766"/>
              </a:spcBef>
              <a:spcAft>
                <a:spcPts val="0"/>
              </a:spcAft>
              <a:buFontTx/>
              <a:buNone/>
              <a:defRPr sz="5294">
                <a:solidFill>
                  <a:schemeClr val="tx2"/>
                </a:solidFill>
                <a:latin typeface="+mj-lt"/>
              </a:defRPr>
            </a:lvl2pPr>
            <a:lvl3pPr marL="225639" indent="-224083">
              <a:lnSpc>
                <a:spcPts val="2646"/>
              </a:lnSpc>
              <a:spcBef>
                <a:spcPts val="0"/>
              </a:spcBef>
              <a:defRPr sz="1961">
                <a:solidFill>
                  <a:schemeClr val="bg1"/>
                </a:solidFill>
              </a:defRPr>
            </a:lvl3pPr>
            <a:lvl4pPr marL="225639" indent="-224083">
              <a:lnSpc>
                <a:spcPts val="2646"/>
              </a:lnSpc>
              <a:spcBef>
                <a:spcPts val="0"/>
              </a:spcBef>
              <a:defRPr sz="1961">
                <a:solidFill>
                  <a:schemeClr val="bg1"/>
                </a:solidFill>
              </a:defRPr>
            </a:lvl4pPr>
            <a:lvl5pPr marL="225639" indent="-224083">
              <a:lnSpc>
                <a:spcPts val="2646"/>
              </a:lnSpc>
              <a:spcBef>
                <a:spcPts val="0"/>
              </a:spcBef>
              <a:defRPr sz="1961">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25543591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4190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24578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25394786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734468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6363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1985641"/>
          </a:xfrm>
        </p:spPr>
        <p:txBody>
          <a:bodyPr/>
          <a:lstStyle>
            <a:lvl1pPr marL="0" indent="0">
              <a:buNone/>
              <a:defRPr/>
            </a:lvl1pPr>
            <a:lvl2pPr marL="28009" indent="0">
              <a:buNone/>
              <a:defRPr sz="1961"/>
            </a:lvl2pPr>
            <a:lvl3pPr marL="219410" indent="0">
              <a:buNone/>
              <a:defRPr sz="1961"/>
            </a:lvl3pPr>
            <a:lvl4pPr marL="466829" indent="0">
              <a:buNone/>
              <a:defRPr sz="1765"/>
            </a:lvl4pPr>
            <a:lvl5pPr marL="72514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55029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7342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30727762"/>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338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4208388132"/>
      </p:ext>
    </p:extLst>
  </p:cSld>
  <p:clrMapOvr>
    <a:masterClrMapping/>
  </p:clrMapOvr>
  <p:transition spd="slow">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3341077903"/>
      </p:ext>
    </p:extLst>
  </p:cSld>
  <p:clrMapOvr>
    <a:masterClrMapping/>
  </p:clrMapOvr>
  <p:transition spd="slow">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486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7102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lstStyle>
            <a:lvl1pPr marL="0" indent="0">
              <a:lnSpc>
                <a:spcPct val="90000"/>
              </a:lnSpc>
              <a:spcBef>
                <a:spcPts val="1176"/>
              </a:spcBef>
              <a:spcAft>
                <a:spcPts val="2353"/>
              </a:spcAft>
              <a:buFontTx/>
              <a:buNone/>
              <a:defRPr lang="en-US" sz="5098" b="0" i="0" kern="1200" spc="0" baseline="0" dirty="0" smtClean="0">
                <a:solidFill>
                  <a:schemeClr val="tx2"/>
                </a:solidFill>
                <a:latin typeface="+mj-lt"/>
                <a:ea typeface="+mn-ea"/>
                <a:cs typeface="+mn-cs"/>
              </a:defRPr>
            </a:lvl1pPr>
          </a:lstStyle>
          <a:p>
            <a:pPr lvl="0"/>
            <a:r>
              <a:rPr lang="en-US" dirty="0" smtClean="0"/>
              <a:t>Click to edit Master text</a:t>
            </a:r>
          </a:p>
        </p:txBody>
      </p:sp>
      <p:sp>
        <p:nvSpPr>
          <p:cNvPr id="3" name="Footer Placeholder 2"/>
          <p:cNvSpPr>
            <a:spLocks noGrp="1"/>
          </p:cNvSpPr>
          <p:nvPr>
            <p:ph type="ftr" sz="quarter" idx="13"/>
          </p:nvPr>
        </p:nvSpPr>
        <p:spPr/>
        <p:txBody>
          <a:bodyPr/>
          <a:lstStyle>
            <a:lvl1pPr>
              <a:defRPr dirty="0" smtClean="0">
                <a:solidFill>
                  <a:schemeClr val="tx2"/>
                </a:solidFill>
              </a:defRPr>
            </a:lvl1pPr>
          </a:lstStyle>
          <a:p>
            <a:pPr>
              <a:defRPr/>
            </a:pPr>
            <a:r>
              <a:rPr lang="en-GB" smtClean="0">
                <a:solidFill>
                  <a:srgbClr val="505050"/>
                </a:solidFill>
              </a:rPr>
              <a:t>Microsoft Confidential</a:t>
            </a:r>
            <a:endParaRPr lang="en-GB">
              <a:solidFill>
                <a:srgbClr val="505050"/>
              </a:solidFill>
            </a:endParaRPr>
          </a:p>
        </p:txBody>
      </p:sp>
      <p:sp>
        <p:nvSpPr>
          <p:cNvPr id="4" name="Slide Number Placeholder 3"/>
          <p:cNvSpPr>
            <a:spLocks noGrp="1"/>
          </p:cNvSpPr>
          <p:nvPr>
            <p:ph type="sldNum" sz="quarter" idx="14"/>
          </p:nvPr>
        </p:nvSpPr>
        <p:spPr/>
        <p:txBody>
          <a:bodyPr/>
          <a:lstStyle>
            <a:lvl1pPr defTabSz="913949">
              <a:defRPr smtClean="0">
                <a:solidFill>
                  <a:schemeClr val="tx2"/>
                </a:solidFill>
              </a:defRPr>
            </a:lvl1pPr>
          </a:lstStyle>
          <a:p>
            <a:pPr>
              <a:defRPr/>
            </a:pPr>
            <a:fld id="{65E6FB79-1D5E-5E4D-ACCD-BF32CCDE6B3E}" type="slidenum">
              <a:rPr lang="en-GB" smtClean="0">
                <a:solidFill>
                  <a:srgbClr val="505050"/>
                </a:solidFill>
              </a:rPr>
              <a:pPr>
                <a:defRPr/>
              </a:pPr>
              <a:t>‹#›</a:t>
            </a:fld>
            <a:endParaRPr lang="en-GB" dirty="0">
              <a:solidFill>
                <a:srgbClr val="505050"/>
              </a:solidFill>
            </a:endParaRPr>
          </a:p>
        </p:txBody>
      </p:sp>
    </p:spTree>
    <p:extLst>
      <p:ext uri="{BB962C8B-B14F-4D97-AF65-F5344CB8AC3E}">
        <p14:creationId xmlns:p14="http://schemas.microsoft.com/office/powerpoint/2010/main" val="40831905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448212" y="6437742"/>
            <a:ext cx="3859607" cy="133860"/>
          </a:xfrm>
          <a:prstGeom prst="rect">
            <a:avLst/>
          </a:prstGeom>
        </p:spPr>
        <p:txBody>
          <a:bodyPr/>
          <a:lstStyle/>
          <a:p>
            <a:endParaRPr lang="en-GB"/>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GB" smtClean="0"/>
              <a:pPr/>
              <a:t>‹#›</a:t>
            </a:fld>
            <a:endParaRPr lang="en-GB" dirty="0"/>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38718774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GB"/>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GB" smtClean="0"/>
              <a:pPr/>
              <a:t>‹#›</a:t>
            </a:fld>
            <a:endParaRPr lang="en-GB" dirty="0"/>
          </a:p>
        </p:txBody>
      </p:sp>
    </p:spTree>
    <p:extLst>
      <p:ext uri="{BB962C8B-B14F-4D97-AF65-F5344CB8AC3E}">
        <p14:creationId xmlns:p14="http://schemas.microsoft.com/office/powerpoint/2010/main" val="3400216218"/>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847219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154528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6371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474270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0906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11238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550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403612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737394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591399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50292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127879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181887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672121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455362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13014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827560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1910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10263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272052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565014"/>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21212806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00703767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229532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47103398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51780642"/>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25357578"/>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690780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928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389481982"/>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111387"/>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2501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5818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04498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25709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1224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1917" cy="771151"/>
          </a:xfrm>
        </p:spPr>
        <p:txBody>
          <a:bodyPr/>
          <a:lstStyle>
            <a:lvl1pPr>
              <a:defRPr>
                <a:solidFill>
                  <a:srgbClr val="5F5F5F"/>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77953" y="1402081"/>
            <a:ext cx="11151917" cy="2187971"/>
          </a:xfrm>
        </p:spPr>
        <p:txBody>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2571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DK BLUE 3 COLUMN">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25702"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31"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6"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682923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40" t="13287" r="2103" b="3771"/>
          <a:stretch/>
        </p:blipFill>
        <p:spPr>
          <a:xfrm>
            <a:off x="0" y="0"/>
            <a:ext cx="12221570" cy="6890112"/>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102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9" y="1559"/>
                        <a:ext cx="1556" cy="1556"/>
                      </a:xfrm>
                      <a:prstGeom prst="rect">
                        <a:avLst/>
                      </a:prstGeom>
                    </p:spPr>
                  </p:pic>
                </p:oleObj>
              </mc:Fallback>
            </mc:AlternateContent>
          </a:graphicData>
        </a:graphic>
      </p:graphicFrame>
      <p:sp>
        <p:nvSpPr>
          <p:cNvPr id="16" name="Title 1"/>
          <p:cNvSpPr>
            <a:spLocks noGrp="1"/>
          </p:cNvSpPr>
          <p:nvPr>
            <p:ph type="ctrTitle" hasCustomPrompt="1"/>
          </p:nvPr>
        </p:nvSpPr>
        <p:spPr>
          <a:xfrm>
            <a:off x="457202" y="2440828"/>
            <a:ext cx="6152365"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2" y="4897113"/>
            <a:ext cx="6152293" cy="581786"/>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3844288"/>
            <a:ext cx="6168385"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4" y="6402581"/>
            <a:ext cx="1278487" cy="280187"/>
          </a:xfrm>
          <a:prstGeom prst="rect">
            <a:avLst/>
          </a:prstGeom>
        </p:spPr>
      </p:pic>
    </p:spTree>
    <p:extLst>
      <p:ext uri="{BB962C8B-B14F-4D97-AF65-F5344CB8AC3E}">
        <p14:creationId xmlns:p14="http://schemas.microsoft.com/office/powerpoint/2010/main" val="194134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7309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General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p:nvSpPr>
        <p:spPr>
          <a:xfrm>
            <a:off x="381000" y="1016024"/>
            <a:ext cx="4572000" cy="4387529"/>
          </a:xfrm>
          <a:prstGeom prst="rect">
            <a:avLst/>
          </a:prstGeom>
          <a:solidFill>
            <a:schemeClr val="accent2">
              <a:alpha val="84000"/>
            </a:schemeClr>
          </a:solidFill>
        </p:spPr>
        <p:txBody>
          <a:bodyPr lIns="195044" tIns="195044" rIns="195044" bIns="195044">
            <a:normAutofit/>
          </a:bodyPr>
          <a:lstStyle>
            <a:lvl1pPr marL="0" indent="0" algn="l" defTabSz="514485"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0" indent="0" algn="l" defTabSz="514485" rtl="0" eaLnBrk="1" latinLnBrk="0" hangingPunct="1">
              <a:lnSpc>
                <a:spcPct val="90000"/>
              </a:lnSpc>
              <a:spcBef>
                <a:spcPct val="20000"/>
              </a:spcBef>
              <a:buSzPct val="90000"/>
              <a:buFont typeface="Arial" pitchFamily="34" charset="0"/>
              <a:buNone/>
              <a:tabLst>
                <a:tab pos="354617" algn="l"/>
              </a:tabLst>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0" indent="0" algn="l" defTabSz="514485" rtl="0" eaLnBrk="1" latinLnBrk="0" hangingPunct="1">
              <a:lnSpc>
                <a:spcPct val="90000"/>
              </a:lnSpc>
              <a:spcBef>
                <a:spcPct val="20000"/>
              </a:spcBef>
              <a:buSzPct val="90000"/>
              <a:buFont typeface="Arial" pitchFamily="34" charset="0"/>
              <a:buNone/>
              <a:defRPr sz="1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0" indent="0" algn="l" defTabSz="514485" rtl="0" eaLnBrk="1" latinLnBrk="0" hangingPunct="1">
              <a:lnSpc>
                <a:spcPct val="90000"/>
              </a:lnSpc>
              <a:spcBef>
                <a:spcPct val="20000"/>
              </a:spcBef>
              <a:buSzPct val="90000"/>
              <a:buFont typeface="Arial" pitchFamily="34" charset="0"/>
              <a:buNone/>
              <a:tabLst>
                <a:tab pos="514505" algn="l"/>
              </a:tabLst>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0" indent="0" algn="l" defTabSz="514485" rtl="0" eaLnBrk="1" latinLnBrk="0" hangingPunct="1">
              <a:lnSpc>
                <a:spcPct val="90000"/>
              </a:lnSpc>
              <a:spcBef>
                <a:spcPct val="20000"/>
              </a:spcBef>
              <a:buSzPct val="90000"/>
              <a:buFont typeface="Arial" pitchFamily="34" charset="0"/>
              <a:buNone/>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414833"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76"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318"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561"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266"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a:xfrm>
            <a:off x="388875" y="1016022"/>
            <a:ext cx="4564127" cy="1477456"/>
          </a:xfrm>
        </p:spPr>
        <p:txBody>
          <a:bodyPr/>
          <a:lstStyle/>
          <a:p>
            <a:r>
              <a:rPr lang="en-US" smtClean="0"/>
              <a:t>Click to edit Master title style</a:t>
            </a:r>
            <a:endParaRPr lang="en-US"/>
          </a:p>
        </p:txBody>
      </p:sp>
      <p:sp>
        <p:nvSpPr>
          <p:cNvPr id="14" name="Text Placeholder 13"/>
          <p:cNvSpPr>
            <a:spLocks noGrp="1"/>
          </p:cNvSpPr>
          <p:nvPr>
            <p:ph type="body" sz="quarter" idx="10" hasCustomPrompt="1"/>
          </p:nvPr>
        </p:nvSpPr>
        <p:spPr>
          <a:xfrm>
            <a:off x="381001" y="4267222"/>
            <a:ext cx="4563533" cy="938142"/>
          </a:xfrm>
        </p:spPr>
        <p:txBody>
          <a:bodyPr/>
          <a:lstStyle>
            <a:lvl1pPr marL="0" marR="0" indent="0" algn="l" defTabSz="685832" rtl="0" eaLnBrk="1" fontAlgn="auto" latinLnBrk="0" hangingPunct="1">
              <a:lnSpc>
                <a:spcPct val="90000"/>
              </a:lnSpc>
              <a:spcBef>
                <a:spcPct val="20000"/>
              </a:spcBef>
              <a:spcAft>
                <a:spcPts val="0"/>
              </a:spcAft>
              <a:buClrTx/>
              <a:buSzPct val="90000"/>
              <a:buFont typeface="Arial" pitchFamily="34" charset="0"/>
              <a:buNone/>
              <a:tabLst/>
              <a:defRPr/>
            </a:lvl1pPr>
          </a:lstStyle>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Speaker name</a:t>
            </a:r>
          </a:p>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Division/group at Microsoft</a:t>
            </a:r>
          </a:p>
        </p:txBody>
      </p:sp>
      <p:sp>
        <p:nvSpPr>
          <p:cNvPr id="13" name="Rectangle 12"/>
          <p:cNvSpPr/>
          <p:nvPr/>
        </p:nvSpPr>
        <p:spPr>
          <a:xfrm>
            <a:off x="0" y="4140200"/>
            <a:ext cx="12192000" cy="2717800"/>
          </a:xfrm>
          <a:prstGeom prst="rect">
            <a:avLst/>
          </a:prstGeom>
          <a:gradFill flip="none" rotWithShape="1">
            <a:gsLst>
              <a:gs pos="0">
                <a:schemeClr val="bg1">
                  <a:alpha val="0"/>
                </a:schemeClr>
              </a:gs>
              <a:gs pos="74000">
                <a:schemeClr val="bg1">
                  <a:alpha val="36000"/>
                </a:schemeClr>
              </a:gs>
              <a:gs pos="100000">
                <a:schemeClr val="bg1"/>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00393" y="5720773"/>
            <a:ext cx="3091607" cy="1137228"/>
          </a:xfrm>
          <a:prstGeom prst="rect">
            <a:avLst/>
          </a:prstGeom>
        </p:spPr>
      </p:pic>
    </p:spTree>
    <p:extLst>
      <p:ext uri="{BB962C8B-B14F-4D97-AF65-F5344CB8AC3E}">
        <p14:creationId xmlns:p14="http://schemas.microsoft.com/office/powerpoint/2010/main" val="234795097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57361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0602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060376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5143839"/>
      </p:ext>
    </p:extLst>
  </p:cSld>
  <p:clrMapOvr>
    <a:masterClrMapping/>
  </p:clrMapOvr>
  <p:transition>
    <p:fade/>
  </p:transition>
  <p:timing>
    <p:tnLst>
      <p:par>
        <p:cTn id="1" dur="indefinite" restart="never" nodeType="tmRoot"/>
      </p:par>
    </p:tnLst>
  </p:timing>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1691889"/>
      </p:ext>
    </p:extLst>
  </p:cSld>
  <p:clrMapOvr>
    <a:masterClrMapping/>
  </p:clrMapOvr>
  <p:transition>
    <p:fade/>
  </p:transition>
  <p:timing>
    <p:tnLst>
      <p:par>
        <p:cTn id="1" dur="indefinite" restart="never" nodeType="tmRoot"/>
      </p:par>
    </p:tnLst>
  </p:timing>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2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3437549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086839"/>
      </p:ext>
    </p:extLst>
  </p:cSld>
  <p:clrMapOvr>
    <a:masterClrMapping/>
  </p:clrMapOvr>
  <p:transition>
    <p:fade/>
  </p:transition>
  <p:timing>
    <p:tnLst>
      <p:par>
        <p:cTn id="1" dur="indefinite" restart="never" nodeType="tmRoot"/>
      </p:par>
    </p:tnLst>
  </p:timing>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2409385"/>
      </p:ext>
    </p:extLst>
  </p:cSld>
  <p:clrMapOvr>
    <a:masterClrMapping/>
  </p:clrMapOvr>
  <p:transition>
    <p:fade/>
  </p:transition>
  <p:timing>
    <p:tnLst>
      <p:par>
        <p:cTn id="1" dur="indefinite" restart="never" nodeType="tmRoot"/>
      </p:par>
    </p:tnLst>
  </p:timing>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126889"/>
      </p:ext>
    </p:extLst>
  </p:cSld>
  <p:clrMapOvr>
    <a:masterClrMapping/>
  </p:clrMapOvr>
  <p:transition>
    <p:fade/>
  </p:transition>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8716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6469457"/>
      </p:ext>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755946"/>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5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17783971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921354618"/>
      </p:ext>
    </p:extLst>
  </p:cSld>
  <p:clrMapOvr>
    <a:masterClrMapping/>
  </p:clrMapOvr>
  <p:transition>
    <p:fade/>
  </p:transition>
  <p:timing>
    <p:tnLst>
      <p:par>
        <p:cTn id="1" dur="indefinite" restart="never" nodeType="tmRoot"/>
      </p:par>
    </p:tnLst>
  </p:timing>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8171721"/>
      </p:ext>
    </p:extLst>
  </p:cSld>
  <p:clrMapOvr>
    <a:masterClrMapping/>
  </p:clrMapOvr>
  <p:transition>
    <p:fade/>
  </p:transition>
  <p:timing>
    <p:tnLst>
      <p:par>
        <p:cTn id="1" dur="indefinite" restart="never" nodeType="tmRoot"/>
      </p:par>
    </p:tnLst>
  </p:timing>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8815371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54651340"/>
      </p:ext>
    </p:extLst>
  </p:cSld>
  <p:clrMapOvr>
    <a:masterClrMapping/>
  </p:clrMapOvr>
  <p:transition>
    <p:fade/>
  </p:transition>
  <p:timing>
    <p:tnLst>
      <p:par>
        <p:cTn id="1" dur="indefinite" restart="never" nodeType="tmRoot"/>
      </p:par>
    </p:tnLst>
  </p:timing>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11346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2265256"/>
      </p:ext>
    </p:extLst>
  </p:cSld>
  <p:clrMapOvr>
    <a:masterClrMapping/>
  </p:clrMapOvr>
  <p:transition>
    <p:fade/>
  </p:transition>
  <p:timing>
    <p:tnLst>
      <p:par>
        <p:cTn id="1" dur="indefinite" restart="never" nodeType="tmRoot"/>
      </p:par>
    </p:tnLst>
  </p:timing>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64742"/>
      </p:ext>
    </p:extLst>
  </p:cSld>
  <p:clrMapOvr>
    <a:masterClrMapping/>
  </p:clrMapOvr>
  <p:transition>
    <p:fade/>
  </p:transition>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4121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488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11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5596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7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29647289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7389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4768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85414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31994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4619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025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4464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0828234"/>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2618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98273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7409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33550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991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35563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686696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sz="5294"/>
            </a:lvl1pPr>
          </a:lstStyle>
          <a:p>
            <a:r>
              <a:rPr lang="en-US" smtClean="0"/>
              <a:t>Click to edit Master title style</a:t>
            </a:r>
            <a:endParaRPr lang="en-US" dirty="0"/>
          </a:p>
        </p:txBody>
      </p:sp>
    </p:spTree>
    <p:extLst>
      <p:ext uri="{BB962C8B-B14F-4D97-AF65-F5344CB8AC3E}">
        <p14:creationId xmlns:p14="http://schemas.microsoft.com/office/powerpoint/2010/main" val="27223183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14462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32849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13996361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517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721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685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843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166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8484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1025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0"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FB82908-4842-4340-9D73-01C813DDC308}" type="slidenum">
              <a:rPr kumimoji="0" lang="en-US" sz="980"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52405812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marL="0" marR="0" lvl="0" indent="0" algn="l" defTabSz="914332" rtl="0" eaLnBrk="1" fontAlgn="auto" latinLnBrk="0" hangingPunct="1">
              <a:lnSpc>
                <a:spcPts val="1413"/>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9680264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AD347D-5ACD-4C99-B74B-A9C85AD731AF}"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9/22/2015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61000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AF4389-025E-448A-AEEE-02333ADE33C4}" type="slidenum">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00736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85413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smtClean="0"/>
              <a:t>Sub Title for the slide</a:t>
            </a:r>
            <a:endParaRPr lang="en-US" dirty="0"/>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28239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47582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796027F-7875-4030-9381-8BD8C4F21935}"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9/22/2015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15772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01239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53737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8058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846257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8844622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1966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nchor="t"/>
          <a:lstStyle/>
          <a:p>
            <a:r>
              <a:rPr lang="en-US" smtClean="0"/>
              <a:t>Click to edit Master title style</a:t>
            </a:r>
            <a:endParaRPr lang="en-US"/>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29858032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smtClean="0">
                <a:solidFill>
                  <a:schemeClr val="accent4"/>
                </a:solidFill>
              </a:rPr>
              <a:t>Heading One Style </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dirty="0" smtClean="0">
              <a:solidFill>
                <a:schemeClr val="tx1">
                  <a:lumMod val="65000"/>
                  <a:lumOff val="35000"/>
                </a:schemeClr>
              </a:solidFill>
            </a:endParaRPr>
          </a:p>
          <a:p>
            <a:pPr marL="393690" lvl="2" indent="-393690">
              <a:buNone/>
            </a:pPr>
            <a:r>
              <a:rPr lang="en-US" sz="2667" dirty="0" smtClean="0">
                <a:solidFill>
                  <a:schemeClr val="accent6"/>
                </a:solidFill>
              </a:rPr>
              <a:t>Heading Two Style</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sz="2667" dirty="0" smtClean="0">
              <a:solidFill>
                <a:schemeClr val="accent3"/>
              </a:solidFill>
            </a:endParaRPr>
          </a:p>
          <a:p>
            <a:pPr marL="393690" lvl="2" indent="-393690">
              <a:buNone/>
            </a:pPr>
            <a:r>
              <a:rPr lang="en-US" b="1" dirty="0" smtClean="0">
                <a:solidFill>
                  <a:schemeClr val="accent1"/>
                </a:solidFill>
              </a:rPr>
              <a:t>HEADING THREE STYLE</a:t>
            </a:r>
          </a:p>
          <a:p>
            <a:pPr marL="393690" lvl="2" indent="-393690">
              <a:buNone/>
            </a:pPr>
            <a:r>
              <a:rPr lang="en-US" dirty="0" smtClean="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1090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591300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679971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203767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366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808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4426557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857606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352824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45738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90448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62947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7111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76439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509898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8216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6621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7701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509757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13"/>
            <a:ext cx="12192001" cy="6858313"/>
          </a:xfrm>
          <a:prstGeom prst="rect">
            <a:avLst/>
          </a:prstGeom>
        </p:spPr>
      </p:pic>
      <p:grpSp>
        <p:nvGrpSpPr>
          <p:cNvPr id="9" name="Group 8"/>
          <p:cNvGrpSpPr/>
          <p:nvPr/>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221384" y="480790"/>
            <a:ext cx="1522404" cy="326167"/>
          </a:xfrm>
          <a:prstGeom prst="rect">
            <a:avLst/>
          </a:prstGeom>
        </p:spPr>
      </p:pic>
    </p:spTree>
    <p:extLst>
      <p:ext uri="{BB962C8B-B14F-4D97-AF65-F5344CB8AC3E}">
        <p14:creationId xmlns:p14="http://schemas.microsoft.com/office/powerpoint/2010/main" val="354141598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Slide Photo">
    <p:spTree>
      <p:nvGrpSpPr>
        <p:cNvPr id="1" name=""/>
        <p:cNvGrpSpPr/>
        <p:nvPr/>
      </p:nvGrpSpPr>
      <p:grpSpPr>
        <a:xfrm>
          <a:off x="0" y="0"/>
          <a:ext cx="0" cy="0"/>
          <a:chOff x="0" y="0"/>
          <a:chExt cx="0" cy="0"/>
        </a:xfrm>
      </p:grpSpPr>
      <p:pic>
        <p:nvPicPr>
          <p:cNvPr id="82946" name="Picture 2" descr="Z:\Pictures\Windows Embedded Images\WEB13_Mounir_Camille_135.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71780"/>
            <a:ext cx="12192000" cy="81279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15923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81922" name="Picture 2" descr="Z:\Pictures\Windows Embedded Images\WEB13_Shemill_David_1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899884"/>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60606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63746"/>
            <a:ext cx="12191999" cy="8121747"/>
          </a:xfrm>
          <a:prstGeom prst="rect">
            <a:avLst/>
          </a:prstGeom>
        </p:spPr>
      </p:pic>
      <p:sp>
        <p:nvSpPr>
          <p:cNvPr id="6" name="Rectangle 5"/>
          <p:cNvSpPr/>
          <p:nvPr/>
        </p:nvSpPr>
        <p:spPr bwMode="auto">
          <a:xfrm>
            <a:off x="4751363" y="1186357"/>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1788" y="3877278"/>
            <a:ext cx="717097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419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7070" t="6178" b="23861"/>
          <a:stretch/>
        </p:blipFill>
        <p:spPr>
          <a:xfrm>
            <a:off x="1" y="0"/>
            <a:ext cx="12192001" cy="6858000"/>
          </a:xfrm>
          <a:prstGeom prst="rect">
            <a:avLst/>
          </a:prstGeom>
        </p:spPr>
      </p:pic>
      <p:sp>
        <p:nvSpPr>
          <p:cNvPr id="6" name="Rectangle 5"/>
          <p:cNvSpPr/>
          <p:nvPr/>
        </p:nvSpPr>
        <p:spPr bwMode="auto">
          <a:xfrm>
            <a:off x="4751363" y="1186357"/>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1186357"/>
            <a:ext cx="7171398" cy="4484025"/>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1408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43601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610795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3149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880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9415966"/>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3018287"/>
      </p:ext>
    </p:extLst>
  </p:cSld>
  <p:clrMapOvr>
    <a:masterClrMapping/>
  </p:clrMapOvr>
  <p:transition>
    <p:fade/>
  </p:transition>
  <p:timing>
    <p:tnLst>
      <p:par>
        <p:cTn id="1" dur="indefinite" restart="never" nodeType="tmRoot"/>
      </p:par>
    </p:tnLst>
  </p:timing>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6900664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657241"/>
      </p:ext>
    </p:extLst>
  </p:cSld>
  <p:clrMapOvr>
    <a:masterClrMapping/>
  </p:clrMapOvr>
  <p:transition>
    <p:fade/>
  </p:transition>
  <p:timing>
    <p:tnLst>
      <p:par>
        <p:cTn id="1" dur="indefinite" restart="never" nodeType="tmRoot"/>
      </p:par>
    </p:tnLst>
  </p:timing>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0927359"/>
      </p:ext>
    </p:extLst>
  </p:cSld>
  <p:clrMapOvr>
    <a:masterClrMapping/>
  </p:clrMapOvr>
  <p:transition>
    <p:fade/>
  </p:transition>
  <p:timing>
    <p:tnLst>
      <p:par>
        <p:cTn id="1" dur="indefinite" restart="never" nodeType="tmRoot"/>
      </p:par>
    </p:tnLst>
  </p:timing>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368985"/>
      </p:ext>
    </p:extLst>
  </p:cSld>
  <p:clrMapOvr>
    <a:masterClrMapping/>
  </p:clrMapOvr>
  <p:transition>
    <p:fade/>
  </p:transition>
  <p:timing>
    <p:tnLst>
      <p:par>
        <p:cTn id="1" dur="indefinite" restart="never" nodeType="tmRoot"/>
      </p:par>
    </p:tnLst>
  </p:timing>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656082"/>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751525"/>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4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90683005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284723193"/>
      </p:ext>
    </p:extLst>
  </p:cSld>
  <p:clrMapOvr>
    <a:masterClrMapping/>
  </p:clrMapOvr>
  <p:transition>
    <p:fade/>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8944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7926179"/>
      </p:ext>
    </p:extLst>
  </p:cSld>
  <p:clrMapOvr>
    <a:masterClrMapping/>
  </p:clrMapOvr>
  <p:transition>
    <p:fade/>
  </p:transition>
  <p:timing>
    <p:tnLst>
      <p:par>
        <p:cTn id="1" dur="indefinite" restart="never" nodeType="tmRoot"/>
      </p:par>
    </p:tnLst>
  </p:timing>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7811343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36563813"/>
      </p:ext>
    </p:extLst>
  </p:cSld>
  <p:clrMapOvr>
    <a:masterClrMapping/>
  </p:clrMapOvr>
  <p:transition>
    <p:fade/>
  </p:transition>
  <p:timing>
    <p:tnLst>
      <p:par>
        <p:cTn id="1" dur="indefinite" restart="never" nodeType="tmRoot"/>
      </p:par>
    </p:tnLst>
  </p:timing>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3945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1076909"/>
      </p:ext>
    </p:extLst>
  </p:cSld>
  <p:clrMapOvr>
    <a:masterClrMapping/>
  </p:clrMapOvr>
  <p:transition>
    <p:fade/>
  </p:transition>
  <p:timing>
    <p:tnLst>
      <p:par>
        <p:cTn id="1" dur="indefinite" restart="never" nodeType="tmRoot"/>
      </p:par>
    </p:tnLst>
  </p:timing>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10910293"/>
      </p:ext>
    </p:extLst>
  </p:cSld>
  <p:clrMapOvr>
    <a:masterClrMapping/>
  </p:clrMapOvr>
  <p:transition>
    <p:fade/>
  </p:transition>
  <p:timing>
    <p:tnLst>
      <p:par>
        <p:cTn id="1" dur="indefinite" restart="never" nodeType="tmRoot"/>
      </p:par>
    </p:tnLst>
  </p:timing>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67363763"/>
      </p:ext>
    </p:extLst>
  </p:cSld>
  <p:clrMapOvr>
    <a:masterClrMapping/>
  </p:clrMapOvr>
  <p:transition>
    <p:fade/>
  </p:transition>
  <p:timing>
    <p:tnLst>
      <p:par>
        <p:cTn id="1" dur="indefinite" restart="never" nodeType="tmRoot"/>
      </p:par>
    </p:tnLst>
  </p:timing>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706790"/>
      </p:ext>
    </p:extLst>
  </p:cSld>
  <p:clrMapOvr>
    <a:masterClrMapping/>
  </p:clrMapOvr>
  <p:transition>
    <p:fade/>
  </p:transition>
  <p:timing>
    <p:tnLst>
      <p:par>
        <p:cTn id="1" dur="indefinite" restart="never" nodeType="tmRoot"/>
      </p:par>
    </p:tnLst>
  </p:timing>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916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864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8592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442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6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2446159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88299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9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5096"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19662" y="4353453"/>
            <a:ext cx="5378486" cy="860042"/>
          </a:xfrm>
          <a:prstGeom prst="rect">
            <a:avLst/>
          </a:prstGeo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7"/>
            <a:ext cx="5392555" cy="561290"/>
          </a:xfrm>
          <a:prstGeom prst="rect">
            <a:avLst/>
          </a:prstGeom>
        </p:spPr>
        <p:txBody>
          <a:bodyPr/>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7" indent="0">
              <a:buNone/>
              <a:defRPr sz="1370">
                <a:solidFill>
                  <a:schemeClr val="bg1"/>
                </a:solidFill>
                <a:latin typeface="+mj-lt"/>
              </a:defRPr>
            </a:lvl3pPr>
            <a:lvl4pPr marL="784036" indent="0">
              <a:buNone/>
              <a:defRPr sz="1174">
                <a:solidFill>
                  <a:schemeClr val="bg1"/>
                </a:solidFill>
                <a:latin typeface="+mj-lt"/>
              </a:defRPr>
            </a:lvl4pPr>
            <a:lvl5pPr marL="1008047" indent="0">
              <a:buNone/>
              <a:defRPr sz="1174">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308469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21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9214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rgbClr val="002050"/>
                </a:solidFill>
              </a:defRPr>
            </a:lvl1p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smtClean="0">
                <a:ln>
                  <a:noFill/>
                </a:ln>
                <a:solidFill>
                  <a:srgbClr val="002050"/>
                </a:solidFill>
                <a:effectLst/>
                <a:uLnTx/>
                <a:uFillTx/>
                <a:latin typeface="Segoe UI"/>
                <a:ea typeface="+mn-ea"/>
                <a:cs typeface="+mn-cs"/>
              </a:rPr>
              <a:t>Microsoft Confidential</a:t>
            </a: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rgbClr val="002050"/>
                </a:solidFill>
              </a:defRPr>
            </a:lvl1pPr>
          </a:lstStyle>
          <a:p>
            <a:pPr marL="0" marR="0" lvl="0" indent="0" algn="l" defTabSz="913330" rtl="0" eaLnBrk="1" fontAlgn="base" latinLnBrk="0" hangingPunct="1">
              <a:lnSpc>
                <a:spcPct val="100000"/>
              </a:lnSpc>
              <a:spcBef>
                <a:spcPct val="0"/>
              </a:spcBef>
              <a:spcAft>
                <a:spcPct val="0"/>
              </a:spcAft>
              <a:buClrTx/>
              <a:buSzTx/>
              <a:buFontTx/>
              <a:buNone/>
              <a:tabLst/>
              <a:defRPr/>
            </a:pPr>
            <a:fld id="{EC136591-509A-F246-B30E-5ECE4A4A5F5E}" type="slidenum">
              <a:rPr kumimoji="0" lang="en-GB" sz="1765" b="0" i="0" u="none" strike="noStrike" kern="1200" cap="none" spc="0" normalizeH="0" baseline="0" noProof="0" smtClean="0">
                <a:ln>
                  <a:noFill/>
                </a:ln>
                <a:solidFill>
                  <a:srgbClr val="002050"/>
                </a:solidFill>
                <a:effectLst/>
                <a:uLnTx/>
                <a:uFillTx/>
                <a:latin typeface="Segoe UI"/>
                <a:ea typeface="+mn-ea"/>
                <a:cs typeface="+mn-cs"/>
              </a:rPr>
              <a:pPr marL="0" marR="0" lvl="0" indent="0" algn="l" defTabSz="913330" rtl="0" eaLnBrk="1" fontAlgn="base" latinLnBrk="0" hangingPunct="1">
                <a:lnSpc>
                  <a:spcPct val="100000"/>
                </a:lnSpc>
                <a:spcBef>
                  <a:spcPct val="0"/>
                </a:spcBef>
                <a:spcAft>
                  <a:spcPct val="0"/>
                </a:spcAft>
                <a:buClrTx/>
                <a:buSzTx/>
                <a:buFontTx/>
                <a:buNone/>
                <a:tabLst/>
                <a:defRPr/>
              </a:pPr>
              <a:t>‹#›</a:t>
            </a:fld>
            <a:endParaRPr kumimoji="0" lang="en-GB" sz="1765" b="0" i="0" u="none" strike="noStrike" kern="1200" cap="none" spc="0" normalizeH="0" baseline="0" noProof="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4185287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890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032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4834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4336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7.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oleObject" Target="../embeddings/oleObject2.bin"/><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9.pn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tags" Target="../tags/tag2.xml"/><Relationship Id="rId40" Type="http://schemas.openxmlformats.org/officeDocument/2006/relationships/image" Target="../media/image2.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vmlDrawing" Target="../drawings/vmlDrawing2.v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3.xml"/><Relationship Id="rId8" Type="http://schemas.openxmlformats.org/officeDocument/2006/relationships/slideLayout" Target="../slideLayouts/slideLayout69.xml"/><Relationship Id="rId3"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4.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theme" Target="../theme/theme5.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image" Target="../media/image31.png"/><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theme" Target="../theme/theme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image" Target="../media/image32.png"/><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 Id="rId3"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vmlDrawing" Target="../drawings/vmlDrawing9.v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theme" Target="../theme/theme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oleObject" Target="../embeddings/oleObject9.bin"/><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image" Target="../media/image45.png"/><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tags" Target="../tags/tag9.xml"/><Relationship Id="rId30" Type="http://schemas.openxmlformats.org/officeDocument/2006/relationships/image" Target="../media/image2.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theme" Target="../theme/theme8.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0" Type="http://schemas.openxmlformats.org/officeDocument/2006/relationships/slideLayout" Target="../slideLayouts/slideLayout204.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6915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ransition>
    <p:fade/>
  </p:transition>
  <p:timing>
    <p:tnLst>
      <p:par>
        <p:cTn id="1" dur="indefinite" restart="never" nodeType="tmRoot"/>
      </p:par>
    </p:tnLst>
  </p:timing>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299649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835"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3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4" name="think-cell Slide" r:id="rId39" imgW="270" imgH="270" progId="TCLayout.ActiveDocument.1">
                  <p:embed/>
                </p:oleObj>
              </mc:Choice>
              <mc:Fallback>
                <p:oleObj name="think-cell Slide" r:id="rId39" imgW="270" imgH="270" progId="TCLayout.ActiveDocument.1">
                  <p:embed/>
                  <p:pic>
                    <p:nvPicPr>
                      <p:cNvPr id="6" name="Object 5" hidden="1"/>
                      <p:cNvPicPr/>
                      <p:nvPr/>
                    </p:nvPicPr>
                    <p:blipFill>
                      <a:blip r:embed="rId4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181273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73993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lang="en-GB" smtClean="0"/>
              <a:t>Microsoft Confidential</a:t>
            </a:r>
            <a:endParaRPr lang="en-GB"/>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GB" smtClean="0"/>
              <a:pPr>
                <a:defRPr/>
              </a:pPr>
              <a:t>‹#›</a:t>
            </a:fld>
            <a:endParaRPr lang="en-GB" dirty="0"/>
          </a:p>
        </p:txBody>
      </p:sp>
    </p:spTree>
    <p:extLst>
      <p:ext uri="{BB962C8B-B14F-4D97-AF65-F5344CB8AC3E}">
        <p14:creationId xmlns:p14="http://schemas.microsoft.com/office/powerpoint/2010/main" val="396274124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68564965"/>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2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03" name="think-cell Slide" r:id="rId29" imgW="270" imgH="270" progId="TCLayout.ActiveDocument.1">
                  <p:embed/>
                </p:oleObj>
              </mc:Choice>
              <mc:Fallback>
                <p:oleObj name="think-cell Slide" r:id="rId29" imgW="270" imgH="270" progId="TCLayout.ActiveDocument.1">
                  <p:embed/>
                  <p:pic>
                    <p:nvPicPr>
                      <p:cNvPr id="6" name="Object 5" hidden="1"/>
                      <p:cNvPicPr/>
                      <p:nvPr/>
                    </p:nvPicPr>
                    <p:blipFill>
                      <a:blip r:embed="rId3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42736846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7848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2.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6.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4.xml"/><Relationship Id="rId7" Type="http://schemas.openxmlformats.org/officeDocument/2006/relationships/slideLayout" Target="../slideLayouts/slideLayout78.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2.emf"/><Relationship Id="rId4" Type="http://schemas.openxmlformats.org/officeDocument/2006/relationships/tags" Target="../tags/tag15.xml"/><Relationship Id="rId9"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6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6.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60.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0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6.xml"/></Relationships>
</file>

<file path=ppt/slides/_rels/slide2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20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6.xml"/></Relationships>
</file>

<file path=ppt/slides/_rels/slide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8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206.xml"/><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6.xml"/><Relationship Id="rId1" Type="http://schemas.openxmlformats.org/officeDocument/2006/relationships/themeOverride" Target="../theme/themeOverride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6.xml"/><Relationship Id="rId1" Type="http://schemas.openxmlformats.org/officeDocument/2006/relationships/themeOverride" Target="../theme/themeOverr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8.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5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395" y="2120900"/>
            <a:ext cx="9895610" cy="2387600"/>
          </a:xfrm>
        </p:spPr>
        <p:txBody>
          <a:bodyPr anchor="t">
            <a:noAutofit/>
          </a:bodyPr>
          <a:lstStyle/>
          <a:p>
            <a:pPr>
              <a:lnSpc>
                <a:spcPct val="100000"/>
              </a:lnSpc>
            </a:pPr>
            <a:r>
              <a:rPr lang="en-GB" sz="7200" dirty="0" smtClean="0">
                <a:solidFill>
                  <a:srgbClr val="F2F2F2"/>
                </a:solidFill>
                <a:latin typeface="Segoe UI Light" panose="020B0502040204020203" pitchFamily="34" charset="0"/>
                <a:cs typeface="Segoe UI Light" panose="020B0502040204020203" pitchFamily="34" charset="0"/>
              </a:rPr>
              <a:t>Internet of Things Track</a:t>
            </a:r>
            <a:br>
              <a:rPr lang="en-GB" sz="7200" dirty="0" smtClean="0">
                <a:solidFill>
                  <a:srgbClr val="F2F2F2"/>
                </a:solidFill>
                <a:latin typeface="Segoe UI Light" panose="020B0502040204020203" pitchFamily="34" charset="0"/>
                <a:cs typeface="Segoe UI Light" panose="020B0502040204020203" pitchFamily="34" charset="0"/>
              </a:rPr>
            </a:br>
            <a:endParaRPr lang="en-GB" sz="3200" dirty="0">
              <a:solidFill>
                <a:srgbClr val="F2F2F2"/>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62395" y="519643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Footer Placeholder 3"/>
          <p:cNvSpPr txBox="1">
            <a:spLocks/>
          </p:cNvSpPr>
          <p:nvPr/>
        </p:nvSpPr>
        <p:spPr>
          <a:xfrm>
            <a:off x="462395" y="5981211"/>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Allan Mitchell – Real-Time</a:t>
            </a:r>
            <a:r>
              <a:rPr kumimoji="0" lang="en-GB" sz="1800" b="1" i="0" u="none" strike="noStrike" kern="1200" cap="none" spc="0" normalizeH="0" noProof="0" dirty="0" smtClean="0">
                <a:ln>
                  <a:noFill/>
                </a:ln>
                <a:solidFill>
                  <a:srgbClr val="FFFFFF">
                    <a:lumMod val="85000"/>
                  </a:srgbClr>
                </a:solidFill>
                <a:effectLst/>
                <a:uLnTx/>
                <a:uFillTx/>
                <a:latin typeface="Segoe UI"/>
                <a:ea typeface="+mn-ea"/>
                <a:cs typeface="+mn-cs"/>
              </a:rPr>
              <a:t> Data Consultant </a:t>
            </a: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smtClean="0">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1193178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Blinky and the Cloud</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Connecting your devices to the cloud</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5" name="Rectangle 4"/>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332567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Infrastructure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Provides </a:t>
            </a:r>
            <a:r>
              <a:rPr lang="en-GB" sz="2800" dirty="0">
                <a:solidFill>
                  <a:srgbClr val="E7E6E6">
                    <a:lumMod val="50000"/>
                  </a:srgbClr>
                </a:solidFill>
                <a:latin typeface="Segoe UI" panose="020B0502040204020203" pitchFamily="34" charset="0"/>
                <a:cs typeface="Segoe UI" panose="020B0502040204020203" pitchFamily="34" charset="0"/>
              </a:rPr>
              <a:t>services for communications between applications </a:t>
            </a:r>
          </a:p>
        </p:txBody>
      </p:sp>
      <p:sp>
        <p:nvSpPr>
          <p:cNvPr id="81" name="TextBox 80"/>
          <p:cNvSpPr txBox="1"/>
          <p:nvPr/>
        </p:nvSpPr>
        <p:spPr>
          <a:xfrm>
            <a:off x="695828" y="3546767"/>
            <a:ext cx="9366753" cy="954107"/>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Core services: Relays, Queues, Topics, Events hubs and Notifications </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Service Bus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6427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High –volume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essage </a:t>
            </a:r>
            <a:r>
              <a:rPr lang="en-GB" sz="2800" dirty="0" err="1">
                <a:solidFill>
                  <a:srgbClr val="E7E6E6">
                    <a:lumMod val="50000"/>
                  </a:srgbClr>
                </a:solidFill>
                <a:latin typeface="Segoe UI" panose="020B0502040204020203" pitchFamily="34" charset="0"/>
                <a:cs typeface="Segoe UI" panose="020B0502040204020203" pitchFamily="34" charset="0"/>
              </a:rPr>
              <a:t>i</a:t>
            </a:r>
            <a:r>
              <a:rPr kumimoji="0" lang="en-GB" sz="2800" b="0" i="0" u="none" strike="noStrike" kern="1200" cap="none" spc="0" normalizeH="0" baseline="0" noProof="0" dirty="0" err="1"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ngestion</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Millions </a:t>
            </a:r>
            <a:r>
              <a:rPr lang="en-GB" sz="2800" dirty="0" smtClean="0">
                <a:solidFill>
                  <a:srgbClr val="E7E6E6">
                    <a:lumMod val="50000"/>
                  </a:srgbClr>
                </a:solidFill>
                <a:latin typeface="Segoe UI" panose="020B0502040204020203" pitchFamily="34" charset="0"/>
                <a:cs typeface="Segoe UI" panose="020B0502040204020203" pitchFamily="34" charset="0"/>
              </a:rPr>
              <a:t>of </a:t>
            </a:r>
            <a:r>
              <a:rPr lang="en-GB" sz="2800" dirty="0">
                <a:solidFill>
                  <a:srgbClr val="E7E6E6">
                    <a:lumMod val="50000"/>
                  </a:srgbClr>
                </a:solidFill>
                <a:latin typeface="Segoe UI" panose="020B0502040204020203" pitchFamily="34" charset="0"/>
                <a:cs typeface="Segoe UI" panose="020B0502040204020203" pitchFamily="34" charset="0"/>
              </a:rPr>
              <a:t>events from millions of data </a:t>
            </a:r>
            <a:r>
              <a:rPr lang="en-GB" sz="2800" dirty="0" smtClean="0">
                <a:solidFill>
                  <a:srgbClr val="E7E6E6">
                    <a:lumMod val="50000"/>
                  </a:srgbClr>
                </a:solidFill>
                <a:latin typeface="Segoe UI" panose="020B0502040204020203" pitchFamily="34" charset="0"/>
                <a:cs typeface="Segoe UI" panose="020B0502040204020203" pitchFamily="34" charset="0"/>
              </a:rPr>
              <a:t>sources </a:t>
            </a:r>
            <a:r>
              <a:rPr lang="en-GB" sz="2800" dirty="0">
                <a:solidFill>
                  <a:srgbClr val="E7E6E6">
                    <a:lumMod val="50000"/>
                  </a:srgbClr>
                </a:solidFill>
                <a:latin typeface="Segoe UI" panose="020B0502040204020203" pitchFamily="34" charset="0"/>
                <a:cs typeface="Segoe UI" panose="020B0502040204020203" pitchFamily="34" charset="0"/>
              </a:rPr>
              <a:t>per second</a:t>
            </a:r>
          </a:p>
        </p:txBody>
      </p:sp>
      <p:sp>
        <p:nvSpPr>
          <p:cNvPr id="81" name="TextBox 80"/>
          <p:cNvSpPr txBox="1"/>
          <p:nvPr/>
        </p:nvSpPr>
        <p:spPr>
          <a:xfrm>
            <a:off x="695828" y="3546767"/>
            <a:ext cx="6761351"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HTTPS/AMQP</a:t>
            </a: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Event Hubs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022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Large amounts of unstructured data in many</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varieties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69217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Use containers to logically group your files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67613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Durable and highly avaliable</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and scalable</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solidFill>
                  <a:srgbClr val="442157"/>
                </a:solidFill>
              </a:rPr>
              <a:t>Azure Blob Storage</a:t>
            </a:r>
            <a:endParaRPr lang="en-GB" sz="4000" dirty="0">
              <a:solidFill>
                <a:srgbClr val="442157"/>
              </a:solidFill>
            </a:endParaRPr>
          </a:p>
        </p:txBody>
      </p:sp>
    </p:spTree>
    <p:extLst>
      <p:ext uri="{BB962C8B-B14F-4D97-AF65-F5344CB8AC3E}">
        <p14:creationId xmlns:p14="http://schemas.microsoft.com/office/powerpoint/2010/main" val="4222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Blinky and the Cloud: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pic>
        <p:nvPicPr>
          <p:cNvPr id="25" name="Picture 2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6691139" y="4100663"/>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19" name="Freeform 18"/>
          <p:cNvSpPr/>
          <p:nvPr/>
        </p:nvSpPr>
        <p:spPr>
          <a:xfrm>
            <a:off x="5574899" y="1703282"/>
            <a:ext cx="3565890" cy="101757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0" name="Picture 9"/>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9418766" y="1653341"/>
            <a:ext cx="1010230" cy="1010230"/>
          </a:xfrm>
          <a:prstGeom prst="rect">
            <a:avLst/>
          </a:prstGeom>
        </p:spPr>
      </p:pic>
      <p:sp>
        <p:nvSpPr>
          <p:cNvPr id="18" name="Freeform 17"/>
          <p:cNvSpPr/>
          <p:nvPr/>
        </p:nvSpPr>
        <p:spPr>
          <a:xfrm rot="2324010">
            <a:off x="5661719" y="3144700"/>
            <a:ext cx="1682487" cy="68878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6"/>
          <a:stretch>
            <a:fillRect/>
          </a:stretch>
        </p:blipFill>
        <p:spPr>
          <a:xfrm>
            <a:off x="862255" y="4396426"/>
            <a:ext cx="2084501" cy="1428933"/>
          </a:xfrm>
          <a:prstGeom prst="rect">
            <a:avLst/>
          </a:prstGeom>
        </p:spPr>
      </p:pic>
      <p:sp>
        <p:nvSpPr>
          <p:cNvPr id="15" name="Freeform 14"/>
          <p:cNvSpPr/>
          <p:nvPr/>
        </p:nvSpPr>
        <p:spPr>
          <a:xfrm flipV="1">
            <a:off x="7181386" y="5289164"/>
            <a:ext cx="1828799" cy="80215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6740" t="11909" r="5416" b="10090"/>
          <a:stretch/>
        </p:blipFill>
        <p:spPr>
          <a:xfrm>
            <a:off x="9066447" y="4995149"/>
            <a:ext cx="2609386" cy="1390185"/>
          </a:xfrm>
          <a:prstGeom prst="rect">
            <a:avLst/>
          </a:prstGeom>
        </p:spPr>
      </p:pic>
    </p:spTree>
    <p:extLst>
      <p:ext uri="{BB962C8B-B14F-4D97-AF65-F5344CB8AC3E}">
        <p14:creationId xmlns:p14="http://schemas.microsoft.com/office/powerpoint/2010/main" val="209018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8"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600" dirty="0" smtClean="0">
                <a:solidFill>
                  <a:schemeClr val="bg1"/>
                </a:solidFill>
              </a:rPr>
              <a:t>Blinky and the Cloud</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776684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Azure Stream Analytics</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Processing data in the cloud in real time using an Azure Service</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75553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rgbClr val="442157"/>
                </a:solidFill>
                <a:ea typeface="+mj-ea"/>
                <a:cs typeface="+mj-cs"/>
              </a:rPr>
              <a:t>Azure Stream Analytics: Components</a:t>
            </a:r>
          </a:p>
        </p:txBody>
      </p:sp>
      <p:cxnSp>
        <p:nvCxnSpPr>
          <p:cNvPr id="96" name="Straight Connector 95"/>
          <p:cNvCxnSpPr/>
          <p:nvPr/>
        </p:nvCxnSpPr>
        <p:spPr>
          <a:xfrm>
            <a:off x="-2316986" y="4426030"/>
            <a:ext cx="75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05435" y="2147544"/>
            <a:ext cx="2073830" cy="3449933"/>
            <a:chOff x="338203" y="2006399"/>
            <a:chExt cx="2074125" cy="3450422"/>
          </a:xfrm>
        </p:grpSpPr>
        <p:sp>
          <p:nvSpPr>
            <p:cNvPr id="56" name="Rectangle 55"/>
            <p:cNvSpPr/>
            <p:nvPr/>
          </p:nvSpPr>
          <p:spPr bwMode="auto">
            <a:xfrm>
              <a:off x="338203" y="2006399"/>
              <a:ext cx="2074125" cy="345042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INPUT</a:t>
              </a: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Rounded Rectangle 33"/>
            <p:cNvSpPr/>
            <p:nvPr/>
          </p:nvSpPr>
          <p:spPr>
            <a:xfrm>
              <a:off x="604277" y="332216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64" name="Rounded Rectangle 63"/>
            <p:cNvSpPr/>
            <p:nvPr/>
          </p:nvSpPr>
          <p:spPr>
            <a:xfrm>
              <a:off x="601543" y="2701796"/>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Reference Data</a:t>
              </a:r>
            </a:p>
          </p:txBody>
        </p:sp>
        <p:sp>
          <p:nvSpPr>
            <p:cNvPr id="4" name="Rounded Rectangle 3"/>
            <p:cNvSpPr/>
            <p:nvPr/>
          </p:nvSpPr>
          <p:spPr bwMode="auto">
            <a:xfrm>
              <a:off x="467328" y="2501817"/>
              <a:ext cx="1815874" cy="1535316"/>
            </a:xfrm>
            <a:prstGeom prst="roundRect">
              <a:avLst/>
            </a:prstGeom>
            <a:noFill/>
            <a:ln>
              <a:solidFill>
                <a:srgbClr val="7FBA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8" name="Group 17"/>
          <p:cNvGrpSpPr/>
          <p:nvPr/>
        </p:nvGrpSpPr>
        <p:grpSpPr>
          <a:xfrm>
            <a:off x="3654391" y="2149584"/>
            <a:ext cx="4905605" cy="3449933"/>
            <a:chOff x="3983712" y="2006399"/>
            <a:chExt cx="490630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960" b="1" i="0" u="none" strike="noStrike" kern="1200" cap="all" spc="0" normalizeH="0" baseline="0" noProof="0">
                <a:ln>
                  <a:noFill/>
                </a:ln>
                <a:gradFill>
                  <a:gsLst>
                    <a:gs pos="2917">
                      <a:srgbClr val="FFFFFF"/>
                    </a:gs>
                    <a:gs pos="100000">
                      <a:srgbClr val="FFFFFF"/>
                    </a:gs>
                  </a:gsLst>
                  <a:lin ang="5400000" scaled="0"/>
                </a:gradFill>
                <a:effectLst/>
                <a:uLnTx/>
                <a:uFillTx/>
                <a:latin typeface="Segoe UI Light"/>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Light"/>
                <a:ea typeface="+mn-ea"/>
                <a:cs typeface="+mn-cs"/>
              </a:endParaRPr>
            </a:p>
          </p:txBody>
        </p:sp>
        <p:sp>
          <p:nvSpPr>
            <p:cNvPr id="106" name="TextBox 105"/>
            <p:cNvSpPr txBox="1"/>
            <p:nvPr/>
          </p:nvSpPr>
          <p:spPr>
            <a:xfrm>
              <a:off x="4191203" y="5140262"/>
              <a:ext cx="4667473" cy="2308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70" normalizeH="0" baseline="0" noProof="0" dirty="0">
                  <a:ln>
                    <a:noFill/>
                  </a:ln>
                  <a:solidFill>
                    <a:srgbClr val="FFFFFF"/>
                  </a:solidFill>
                  <a:effectLst/>
                  <a:uLnTx/>
                  <a:uFillTx/>
                  <a:latin typeface="Segoe UI Light"/>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lang="en-US" sz="1961" b="1" spc="-50" dirty="0" smtClean="0">
                  <a:gradFill>
                    <a:gsLst>
                      <a:gs pos="0">
                        <a:srgbClr val="FFFFFF"/>
                      </a:gs>
                      <a:gs pos="100000">
                        <a:srgbClr val="FFFFFF"/>
                      </a:gs>
                    </a:gsLst>
                    <a:lin ang="5400000" scaled="0"/>
                  </a:gradFill>
                  <a:latin typeface="Segoe UI Light"/>
                  <a:ea typeface="Tahoma" panose="020B0604030504040204" pitchFamily="34" charset="0"/>
                  <a:cs typeface="Segoe UI" pitchFamily="34" charset="0"/>
                </a:rPr>
                <a:t>STREAM ANALYTICS QUERIES</a:t>
              </a:r>
              <a:endParaRPr kumimoji="0" lang="en-US" sz="1400" b="1" i="0" u="none" strike="noStrike" kern="1200" cap="none" spc="0" normalizeH="0" baseline="0" noProof="0" dirty="0">
                <a:ln>
                  <a:noFill/>
                </a:ln>
                <a:solidFill>
                  <a:srgbClr val="505050"/>
                </a:solidFill>
                <a:effectLst/>
                <a:uLnTx/>
                <a:uFillTx/>
                <a:latin typeface="Segoe UI Light"/>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0689" cy="273219"/>
              <a:chOff x="4546561" y="3617817"/>
              <a:chExt cx="1340689"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 name="Rectangle 42"/>
              <p:cNvSpPr/>
              <p:nvPr/>
            </p:nvSpPr>
            <p:spPr bwMode="auto">
              <a:xfrm>
                <a:off x="487857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4" name="Rectangle 43"/>
              <p:cNvSpPr/>
              <p:nvPr/>
            </p:nvSpPr>
            <p:spPr bwMode="auto">
              <a:xfrm>
                <a:off x="5221477" y="3617817"/>
                <a:ext cx="324862" cy="273219"/>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44"/>
              <p:cNvSpPr/>
              <p:nvPr/>
            </p:nvSpPr>
            <p:spPr bwMode="auto">
              <a:xfrm>
                <a:off x="556238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cxnSp>
        <p:nvCxnSpPr>
          <p:cNvPr id="55" name="Straight Arrow Connector 54"/>
          <p:cNvCxnSpPr>
            <a:endCxn id="49" idx="1"/>
          </p:cNvCxnSpPr>
          <p:nvPr/>
        </p:nvCxnSpPr>
        <p:spPr>
          <a:xfrm>
            <a:off x="8647521" y="3872510"/>
            <a:ext cx="765215"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95588" y="3401252"/>
            <a:ext cx="1843884" cy="13016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smtClean="0">
                <a:ln>
                  <a:noFill/>
                </a:ln>
                <a:solidFill>
                  <a:srgbClr val="FFFFFF"/>
                </a:solidFill>
                <a:effectLst/>
                <a:uLnTx/>
                <a:uFillTx/>
                <a:latin typeface="Segoe UI Light"/>
                <a:ea typeface="+mn-ea"/>
                <a:cs typeface="+mn-cs"/>
              </a:rPr>
              <a:t>EVENTS</a:t>
            </a:r>
            <a:endParaRPr kumimoji="0" lang="en-US" sz="1961" b="1" i="0" u="none" strike="noStrike" kern="1200" cap="none" spc="-70" normalizeH="0" baseline="0" noProof="0" dirty="0">
              <a:ln>
                <a:noFill/>
              </a:ln>
              <a:solidFill>
                <a:srgbClr val="FFFFFF"/>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72" b="1"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2779265" y="3872511"/>
            <a:ext cx="1364324" cy="408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01656" y="5005902"/>
            <a:ext cx="3053613"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421934" y="2370780"/>
            <a:ext cx="1010230" cy="1010230"/>
          </a:xfrm>
          <a:prstGeom prst="rect">
            <a:avLst/>
          </a:prstGeom>
        </p:spPr>
      </p:pic>
      <p:sp>
        <p:nvSpPr>
          <p:cNvPr id="49" name="Rectangle 48"/>
          <p:cNvSpPr/>
          <p:nvPr/>
        </p:nvSpPr>
        <p:spPr bwMode="auto">
          <a:xfrm>
            <a:off x="9412736" y="2147544"/>
            <a:ext cx="2166695" cy="34499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OUTPUT</a:t>
            </a: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3" name="Rounded Rectangle 32"/>
          <p:cNvSpPr/>
          <p:nvPr/>
        </p:nvSpPr>
        <p:spPr>
          <a:xfrm>
            <a:off x="9755804" y="2591220"/>
            <a:ext cx="1480558" cy="572513"/>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SQL DB</a:t>
            </a:r>
          </a:p>
        </p:txBody>
      </p:sp>
      <p:sp>
        <p:nvSpPr>
          <p:cNvPr id="61" name="Rounded Rectangle 60"/>
          <p:cNvSpPr/>
          <p:nvPr/>
        </p:nvSpPr>
        <p:spPr>
          <a:xfrm>
            <a:off x="9755804" y="3768565"/>
            <a:ext cx="1480558" cy="592690"/>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115" name="Rounded Rectangle 114"/>
          <p:cNvSpPr/>
          <p:nvPr/>
        </p:nvSpPr>
        <p:spPr>
          <a:xfrm>
            <a:off x="9755804" y="3203704"/>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32" name="Rounded Rectangle 31"/>
          <p:cNvSpPr/>
          <p:nvPr/>
        </p:nvSpPr>
        <p:spPr>
          <a:xfrm>
            <a:off x="9755804" y="4399067"/>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a:t>
            </a:r>
            <a:r>
              <a:rPr lang="en-US" sz="1400" b="1" spc="-53" dirty="0" smtClean="0">
                <a:solidFill>
                  <a:srgbClr val="FFFFFF"/>
                </a:solidFill>
                <a:latin typeface="Segoe UI Light"/>
                <a:ea typeface="Segoe UI" pitchFamily="34" charset="0"/>
                <a:cs typeface="Segoe UI" pitchFamily="34" charset="0"/>
              </a:rPr>
              <a:t>Table</a:t>
            </a: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 </a:t>
            </a: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Storage</a:t>
            </a:r>
          </a:p>
        </p:txBody>
      </p:sp>
      <p:sp>
        <p:nvSpPr>
          <p:cNvPr id="37" name="Rounded Rectangle 36"/>
          <p:cNvSpPr/>
          <p:nvPr/>
        </p:nvSpPr>
        <p:spPr>
          <a:xfrm>
            <a:off x="9755804" y="4963061"/>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Power BI</a:t>
            </a:r>
            <a:endPar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54303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Real-time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stream processing in the cloud</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Out-of-the-box integration with Event Hubs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936675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Ability to compare real-time streams with historical values and models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63378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a:t>
            </a:r>
            <a:r>
              <a:rPr kumimoji="0" lang="en-GB" sz="6000" b="0" i="0" u="none" strike="noStrike" kern="1200" cap="none" spc="0" normalizeH="0" baseline="0" noProof="0" dirty="0" err="1" smtClean="0">
                <a:ln>
                  <a:noFill/>
                </a:ln>
                <a:solidFill>
                  <a:srgbClr val="442157"/>
                </a:solidFill>
                <a:effectLst/>
                <a:uLnTx/>
                <a:uFillTx/>
                <a:latin typeface="Calibri Light" panose="020F0302020204030204"/>
                <a:ea typeface="+mj-ea"/>
                <a:cs typeface="+mj-cs"/>
              </a:rPr>
              <a:t>Strea</a:t>
            </a:r>
            <a:r>
              <a:rPr lang="en-GB" sz="6000" dirty="0" smtClean="0">
                <a:solidFill>
                  <a:srgbClr val="442157"/>
                </a:solidFill>
                <a:latin typeface="Calibri Light" panose="020F0302020204030204"/>
              </a:rPr>
              <a:t>m Analytics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745035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 relational database-as-a-service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Elastic database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model</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799623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Supports</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popular platforms and technologies: .NET, Java, PHP, Ruby on Rails and Node.js </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91239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SQL Database</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278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8238"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2422" y="2530"/>
                        <a:ext cx="1556" cy="1556"/>
                      </a:xfrm>
                      <a:prstGeom prst="rect">
                        <a:avLst/>
                      </a:prstGeom>
                    </p:spPr>
                  </p:pic>
                </p:oleObj>
              </mc:Fallback>
            </mc:AlternateContent>
          </a:graphicData>
        </a:graphic>
      </p:graphicFrame>
      <p:grpSp>
        <p:nvGrpSpPr>
          <p:cNvPr id="6" name="Group 5"/>
          <p:cNvGrpSpPr/>
          <p:nvPr/>
        </p:nvGrpSpPr>
        <p:grpSpPr>
          <a:xfrm>
            <a:off x="15683074" y="4101462"/>
            <a:ext cx="1180802" cy="0"/>
            <a:chOff x="6952690" y="4310628"/>
            <a:chExt cx="1204651" cy="0"/>
          </a:xfrm>
        </p:grpSpPr>
        <p:cxnSp>
          <p:nvCxnSpPr>
            <p:cNvPr id="116" name="Straight Connector 115"/>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3" name="Straight Connector 122"/>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 name="Title 3"/>
          <p:cNvSpPr>
            <a:spLocks noGrp="1"/>
          </p:cNvSpPr>
          <p:nvPr>
            <p:ph type="title"/>
          </p:nvPr>
        </p:nvSpPr>
        <p:spPr/>
        <p:txBody>
          <a:bodyPr/>
          <a:lstStyle/>
          <a:p>
            <a:r>
              <a:rPr lang="en-US" sz="6000" dirty="0">
                <a:solidFill>
                  <a:srgbClr val="442157"/>
                </a:solidFill>
                <a:ea typeface="+mj-ea"/>
                <a:cs typeface="+mj-cs"/>
              </a:rPr>
              <a:t>T</a:t>
            </a:r>
            <a:r>
              <a:rPr lang="en-US" sz="6000" dirty="0" smtClean="0">
                <a:solidFill>
                  <a:srgbClr val="442157"/>
                </a:solidFill>
                <a:ea typeface="+mj-ea"/>
                <a:cs typeface="+mj-cs"/>
              </a:rPr>
              <a:t>he </a:t>
            </a:r>
            <a:r>
              <a:rPr lang="en-US" sz="6000" dirty="0">
                <a:solidFill>
                  <a:srgbClr val="442157"/>
                </a:solidFill>
                <a:ea typeface="+mj-ea"/>
                <a:cs typeface="+mj-cs"/>
              </a:rPr>
              <a:t>Internet of </a:t>
            </a:r>
            <a:r>
              <a:rPr lang="en-US" sz="6000" dirty="0" smtClean="0">
                <a:solidFill>
                  <a:srgbClr val="442157"/>
                </a:solidFill>
                <a:ea typeface="+mj-ea"/>
                <a:cs typeface="+mj-cs"/>
              </a:rPr>
              <a:t>Things</a:t>
            </a:r>
            <a:endParaRPr lang="en-US" sz="6000" dirty="0">
              <a:solidFill>
                <a:srgbClr val="442157"/>
              </a:solidFill>
              <a:ea typeface="+mj-ea"/>
              <a:cs typeface="+mj-cs"/>
            </a:endParaRPr>
          </a:p>
        </p:txBody>
      </p:sp>
      <p:grpSp>
        <p:nvGrpSpPr>
          <p:cNvPr id="9" name="Group 8"/>
          <p:cNvGrpSpPr/>
          <p:nvPr/>
        </p:nvGrpSpPr>
        <p:grpSpPr>
          <a:xfrm>
            <a:off x="810815" y="1760062"/>
            <a:ext cx="5257552" cy="3663078"/>
            <a:chOff x="788895" y="2212538"/>
            <a:chExt cx="5363738" cy="3737060"/>
          </a:xfrm>
        </p:grpSpPr>
        <p:sp>
          <p:nvSpPr>
            <p:cNvPr id="11" name="Freeform 6"/>
            <p:cNvSpPr>
              <a:spLocks noEditPoints="1"/>
            </p:cNvSpPr>
            <p:nvPr/>
          </p:nvSpPr>
          <p:spPr bwMode="auto">
            <a:xfrm>
              <a:off x="788895" y="2212538"/>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2" name="Freeform 7"/>
            <p:cNvSpPr>
              <a:spLocks noEditPoints="1"/>
            </p:cNvSpPr>
            <p:nvPr/>
          </p:nvSpPr>
          <p:spPr bwMode="auto">
            <a:xfrm>
              <a:off x="5193495" y="5328199"/>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3" name="Rectangle 12"/>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72273" rtl="0" eaLnBrk="1" fontAlgn="auto" latinLnBrk="0" hangingPunct="1">
                <a:lnSpc>
                  <a:spcPct val="100000"/>
                </a:lnSpc>
                <a:spcBef>
                  <a:spcPts val="1765"/>
                </a:spcBef>
                <a:spcAft>
                  <a:spcPts val="0"/>
                </a:spcAft>
                <a:buClrTx/>
                <a:buSzPct val="90000"/>
                <a:buFontTx/>
                <a:buNone/>
                <a:tabLst/>
                <a:defRPr/>
              </a:pPr>
              <a:r>
                <a:rPr kumimoji="0" lang="en-US" sz="3200" b="0" i="0" u="none" strike="noStrike" kern="4000" cap="none" spc="0" normalizeH="0" baseline="0" noProof="0" dirty="0">
                  <a:ln>
                    <a:noFill/>
                  </a:ln>
                  <a:solidFill>
                    <a:srgbClr val="68217A"/>
                  </a:solidFill>
                  <a:effectLst/>
                  <a:uLnTx/>
                  <a:uFillTx/>
                  <a:latin typeface="Segoe UI Light"/>
                  <a:ea typeface="+mn-ea"/>
                  <a:cs typeface="+mn-cs"/>
                </a:rPr>
                <a:t>Connected world solutions combine sensors and technologies to enable objects and infrastructure to interact with monitoring, analytics and control systems over Internet-style networks.</a:t>
              </a:r>
            </a:p>
          </p:txBody>
        </p:sp>
      </p:grpSp>
      <p:sp>
        <p:nvSpPr>
          <p:cNvPr id="14" name="Rectangle 13"/>
          <p:cNvSpPr/>
          <p:nvPr/>
        </p:nvSpPr>
        <p:spPr bwMode="auto">
          <a:xfrm>
            <a:off x="496071" y="6392049"/>
            <a:ext cx="6974882" cy="15082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b" anchorCtr="0" compatLnSpc="1">
            <a:prstTxWarp prst="textNoShape">
              <a:avLst/>
            </a:prstTxWarp>
            <a:noAutofit/>
          </a:bodyPr>
          <a:lstStyle/>
          <a:p>
            <a:pPr marL="0" marR="0" lvl="0" indent="0" algn="l" defTabSz="6721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anose="020B0502040204020203" pitchFamily="34" charset="0"/>
                <a:cs typeface="+mn-cs"/>
              </a:rPr>
              <a:t>Source: Forrester</a:t>
            </a:r>
          </a:p>
        </p:txBody>
      </p:sp>
      <p:sp>
        <p:nvSpPr>
          <p:cNvPr id="177" name="Freeform 176"/>
          <p:cNvSpPr>
            <a:spLocks/>
          </p:cNvSpPr>
          <p:nvPr/>
        </p:nvSpPr>
        <p:spPr bwMode="black">
          <a:xfrm>
            <a:off x="15683076" y="2169711"/>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marL="0" marR="0" lvl="0" indent="0" algn="l" defTabSz="72586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nvGrpSpPr>
          <p:cNvPr id="194" name="Surface"/>
          <p:cNvGrpSpPr>
            <a:grpSpLocks noChangeAspect="1"/>
          </p:cNvGrpSpPr>
          <p:nvPr/>
        </p:nvGrpSpPr>
        <p:grpSpPr>
          <a:xfrm>
            <a:off x="11543171" y="-628056"/>
            <a:ext cx="507407" cy="316523"/>
            <a:chOff x="235455" y="1766453"/>
            <a:chExt cx="2026416" cy="1264088"/>
          </a:xfrm>
        </p:grpSpPr>
        <p:sp>
          <p:nvSpPr>
            <p:cNvPr id="195" name="Rectangle 194"/>
            <p:cNvSpPr/>
            <p:nvPr/>
          </p:nvSpPr>
          <p:spPr bwMode="auto">
            <a:xfrm>
              <a:off x="345989" y="1889409"/>
              <a:ext cx="1798080" cy="10105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18"/>
            <p:cNvSpPr/>
            <p:nvPr/>
          </p:nvSpPr>
          <p:spPr bwMode="auto">
            <a:xfrm>
              <a:off x="235455" y="1766453"/>
              <a:ext cx="2026416" cy="1264088"/>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p:cNvGrpSpPr/>
          <p:nvPr/>
        </p:nvGrpSpPr>
        <p:grpSpPr>
          <a:xfrm>
            <a:off x="6629499" y="1449130"/>
            <a:ext cx="2250509" cy="2250509"/>
            <a:chOff x="6629575" y="1448850"/>
            <a:chExt cx="2250828" cy="2250828"/>
          </a:xfrm>
        </p:grpSpPr>
        <p:sp>
          <p:nvSpPr>
            <p:cNvPr id="10" name="Rectangle 9"/>
            <p:cNvSpPr/>
            <p:nvPr>
              <p:custDataLst>
                <p:tags r:id="rId6"/>
              </p:custDataLst>
            </p:nvPr>
          </p:nvSpPr>
          <p:spPr bwMode="auto">
            <a:xfrm>
              <a:off x="6629575" y="1448850"/>
              <a:ext cx="2250828" cy="22508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Things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167" name="Rounded Rectangle 166"/>
            <p:cNvSpPr/>
            <p:nvPr/>
          </p:nvSpPr>
          <p:spPr bwMode="auto">
            <a:xfrm flipH="1">
              <a:off x="6844055" y="2094355"/>
              <a:ext cx="376441" cy="129706"/>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p:cNvSpPr/>
            <p:nvPr/>
          </p:nvSpPr>
          <p:spPr bwMode="auto">
            <a:xfrm rot="19233811" flipH="1">
              <a:off x="6990944" y="2029842"/>
              <a:ext cx="80545" cy="11142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21"/>
            <p:cNvSpPr/>
            <p:nvPr/>
          </p:nvSpPr>
          <p:spPr bwMode="auto">
            <a:xfrm rot="1663182" flipH="1">
              <a:off x="6987525" y="1692662"/>
              <a:ext cx="85923" cy="24903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169"/>
            <p:cNvSpPr/>
            <p:nvPr/>
          </p:nvSpPr>
          <p:spPr bwMode="auto">
            <a:xfrm flipH="1">
              <a:off x="6801663" y="2159208"/>
              <a:ext cx="461225" cy="72842"/>
            </a:xfrm>
            <a:prstGeom prst="roundRect">
              <a:avLst/>
            </a:prstGeom>
            <a:solidFill>
              <a:schemeClr val="bg1"/>
            </a:solidFill>
            <a:ln w="3175" cap="flat" cmpd="sng" algn="ctr">
              <a:solidFill>
                <a:srgbClr val="CCD1E9"/>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flipH="1">
              <a:off x="6877120" y="1900934"/>
              <a:ext cx="156754" cy="171292"/>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p:cNvGrpSpPr/>
            <p:nvPr/>
          </p:nvGrpSpPr>
          <p:grpSpPr>
            <a:xfrm rot="1800000">
              <a:off x="7081048" y="1795012"/>
              <a:ext cx="284223" cy="123606"/>
              <a:chOff x="3547456" y="4533071"/>
              <a:chExt cx="638619" cy="254159"/>
            </a:xfrm>
            <a:solidFill>
              <a:schemeClr val="bg1"/>
            </a:solidFill>
          </p:grpSpPr>
          <p:sp>
            <p:nvSpPr>
              <p:cNvPr id="182" name="Rectangle 29"/>
              <p:cNvSpPr/>
              <p:nvPr/>
            </p:nvSpPr>
            <p:spPr bwMode="auto">
              <a:xfrm rot="6300000" flipH="1">
                <a:off x="3724636" y="4355891"/>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p:cNvSpPr/>
              <p:nvPr/>
            </p:nvSpPr>
            <p:spPr bwMode="auto">
              <a:xfrm flipH="1">
                <a:off x="3980619" y="4595205"/>
                <a:ext cx="205456" cy="192025"/>
              </a:xfrm>
              <a:prstGeom prst="ellipse">
                <a:avLst/>
              </a:prstGeom>
              <a:grp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8" name="Rectangle 177"/>
            <p:cNvSpPr/>
            <p:nvPr/>
          </p:nvSpPr>
          <p:spPr bwMode="auto">
            <a:xfrm rot="5400000" flipH="1">
              <a:off x="7279889" y="1843063"/>
              <a:ext cx="258717" cy="159593"/>
            </a:xfrm>
            <a:custGeom>
              <a:avLst/>
              <a:gdLst/>
              <a:ahLst/>
              <a:cxnLst/>
              <a:rect l="l" t="t" r="r" b="b"/>
              <a:pathLst>
                <a:path w="258717" h="159593">
                  <a:moveTo>
                    <a:pt x="122506" y="90125"/>
                  </a:moveTo>
                  <a:lnTo>
                    <a:pt x="122506" y="6754"/>
                  </a:lnTo>
                  <a:lnTo>
                    <a:pt x="31403" y="6754"/>
                  </a:lnTo>
                  <a:lnTo>
                    <a:pt x="31403" y="90125"/>
                  </a:lnTo>
                  <a:close/>
                  <a:moveTo>
                    <a:pt x="229170" y="90125"/>
                  </a:moveTo>
                  <a:lnTo>
                    <a:pt x="229170" y="6754"/>
                  </a:lnTo>
                  <a:lnTo>
                    <a:pt x="138067" y="6754"/>
                  </a:lnTo>
                  <a:lnTo>
                    <a:pt x="138067" y="90125"/>
                  </a:lnTo>
                  <a:close/>
                  <a:moveTo>
                    <a:pt x="258717" y="122090"/>
                  </a:moveTo>
                  <a:lnTo>
                    <a:pt x="258717" y="101742"/>
                  </a:lnTo>
                  <a:lnTo>
                    <a:pt x="22235" y="101742"/>
                  </a:lnTo>
                  <a:lnTo>
                    <a:pt x="22235" y="0"/>
                  </a:lnTo>
                  <a:lnTo>
                    <a:pt x="0" y="0"/>
                  </a:lnTo>
                  <a:lnTo>
                    <a:pt x="0" y="101742"/>
                  </a:lnTo>
                  <a:lnTo>
                    <a:pt x="0" y="122089"/>
                  </a:lnTo>
                  <a:lnTo>
                    <a:pt x="0" y="122090"/>
                  </a:lnTo>
                  <a:lnTo>
                    <a:pt x="113026" y="122090"/>
                  </a:lnTo>
                  <a:lnTo>
                    <a:pt x="113026" y="159593"/>
                  </a:lnTo>
                  <a:lnTo>
                    <a:pt x="160063" y="159593"/>
                  </a:lnTo>
                  <a:lnTo>
                    <a:pt x="160063" y="12209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p:cNvSpPr/>
            <p:nvPr/>
          </p:nvSpPr>
          <p:spPr bwMode="auto">
            <a:xfrm flipH="1">
              <a:off x="7038791" y="1638120"/>
              <a:ext cx="113950" cy="124518"/>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25"/>
            <p:cNvSpPr>
              <a:spLocks noChangeAspect="1"/>
            </p:cNvSpPr>
            <p:nvPr/>
          </p:nvSpPr>
          <p:spPr bwMode="auto">
            <a:xfrm>
              <a:off x="8006819" y="1881577"/>
              <a:ext cx="452271" cy="31322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err="1">
                <a:ln>
                  <a:noFill/>
                </a:ln>
                <a:solidFill>
                  <a:srgbClr val="0072C6"/>
                </a:solidFill>
                <a:effectLst/>
                <a:uLnTx/>
                <a:uFillTx/>
                <a:latin typeface="Segoe UI"/>
                <a:ea typeface="Segoe UI" pitchFamily="34" charset="0"/>
                <a:cs typeface="Segoe UI" pitchFamily="34" charset="0"/>
              </a:endParaRPr>
            </a:p>
          </p:txBody>
        </p:sp>
        <p:sp>
          <p:nvSpPr>
            <p:cNvPr id="19" name="Round Same Side Corner Rectangle 18"/>
            <p:cNvSpPr/>
            <p:nvPr/>
          </p:nvSpPr>
          <p:spPr bwMode="auto">
            <a:xfrm rot="10800000" flipV="1">
              <a:off x="8184030" y="2693661"/>
              <a:ext cx="486966" cy="600108"/>
            </a:xfrm>
            <a:custGeom>
              <a:avLst/>
              <a:gdLst/>
              <a:ahLst/>
              <a:cxnLst/>
              <a:rect l="l" t="t" r="r" b="b"/>
              <a:pathLst>
                <a:path w="1183456" h="1458420">
                  <a:moveTo>
                    <a:pt x="760682" y="0"/>
                  </a:moveTo>
                  <a:lnTo>
                    <a:pt x="427168" y="0"/>
                  </a:lnTo>
                  <a:lnTo>
                    <a:pt x="277616" y="108247"/>
                  </a:lnTo>
                  <a:lnTo>
                    <a:pt x="283680" y="108247"/>
                  </a:lnTo>
                  <a:cubicBezTo>
                    <a:pt x="280156" y="107754"/>
                    <a:pt x="278457" y="110414"/>
                    <a:pt x="278457" y="113470"/>
                  </a:cubicBezTo>
                  <a:lnTo>
                    <a:pt x="278457" y="131469"/>
                  </a:lnTo>
                  <a:lnTo>
                    <a:pt x="24139" y="132007"/>
                  </a:lnTo>
                  <a:cubicBezTo>
                    <a:pt x="-66620" y="129323"/>
                    <a:pt x="121996" y="483699"/>
                    <a:pt x="202879" y="534780"/>
                  </a:cubicBezTo>
                  <a:lnTo>
                    <a:pt x="270061" y="536647"/>
                  </a:lnTo>
                  <a:cubicBezTo>
                    <a:pt x="269913" y="546679"/>
                    <a:pt x="269824" y="552786"/>
                    <a:pt x="269742" y="558423"/>
                  </a:cubicBezTo>
                  <a:lnTo>
                    <a:pt x="24139" y="558942"/>
                  </a:lnTo>
                  <a:cubicBezTo>
                    <a:pt x="-66620" y="556258"/>
                    <a:pt x="121996" y="910634"/>
                    <a:pt x="202879" y="961715"/>
                  </a:cubicBezTo>
                  <a:lnTo>
                    <a:pt x="270061" y="963582"/>
                  </a:lnTo>
                  <a:cubicBezTo>
                    <a:pt x="269820" y="979923"/>
                    <a:pt x="269735" y="985849"/>
                    <a:pt x="269582" y="996295"/>
                  </a:cubicBezTo>
                  <a:lnTo>
                    <a:pt x="28534" y="996805"/>
                  </a:lnTo>
                  <a:cubicBezTo>
                    <a:pt x="-62225" y="994121"/>
                    <a:pt x="126391" y="1348497"/>
                    <a:pt x="207274" y="1399578"/>
                  </a:cubicBezTo>
                  <a:lnTo>
                    <a:pt x="274456" y="1401444"/>
                  </a:lnTo>
                  <a:cubicBezTo>
                    <a:pt x="274204" y="1418538"/>
                    <a:pt x="419399" y="1447024"/>
                    <a:pt x="419233" y="1458420"/>
                  </a:cubicBezTo>
                  <a:cubicBezTo>
                    <a:pt x="529973" y="1453976"/>
                    <a:pt x="632163" y="1458076"/>
                    <a:pt x="742902" y="1456481"/>
                  </a:cubicBezTo>
                  <a:cubicBezTo>
                    <a:pt x="747833" y="1456710"/>
                    <a:pt x="907961" y="1418701"/>
                    <a:pt x="910654" y="1400860"/>
                  </a:cubicBezTo>
                  <a:lnTo>
                    <a:pt x="970668" y="1401741"/>
                  </a:lnTo>
                  <a:cubicBezTo>
                    <a:pt x="1065678" y="1344372"/>
                    <a:pt x="1248355" y="996473"/>
                    <a:pt x="1159955" y="994411"/>
                  </a:cubicBezTo>
                  <a:lnTo>
                    <a:pt x="902064" y="994957"/>
                  </a:lnTo>
                  <a:cubicBezTo>
                    <a:pt x="904962" y="989281"/>
                    <a:pt x="904285" y="976077"/>
                    <a:pt x="906259" y="962998"/>
                  </a:cubicBezTo>
                  <a:lnTo>
                    <a:pt x="966273" y="963878"/>
                  </a:lnTo>
                  <a:cubicBezTo>
                    <a:pt x="1061283" y="906510"/>
                    <a:pt x="1243960" y="558610"/>
                    <a:pt x="1155559" y="556548"/>
                  </a:cubicBezTo>
                  <a:lnTo>
                    <a:pt x="904678" y="557079"/>
                  </a:lnTo>
                  <a:lnTo>
                    <a:pt x="906259" y="536063"/>
                  </a:lnTo>
                  <a:lnTo>
                    <a:pt x="966273" y="536943"/>
                  </a:lnTo>
                  <a:cubicBezTo>
                    <a:pt x="1061283" y="479574"/>
                    <a:pt x="1243960" y="131675"/>
                    <a:pt x="1155559" y="129613"/>
                  </a:cubicBezTo>
                  <a:lnTo>
                    <a:pt x="909393" y="130134"/>
                  </a:lnTo>
                  <a:lnTo>
                    <a:pt x="909393" y="108247"/>
                  </a:lnTo>
                  <a:lnTo>
                    <a:pt x="910234" y="108247"/>
                  </a:lnTo>
                  <a:lnTo>
                    <a:pt x="909393" y="107638"/>
                  </a:lnTo>
                  <a:lnTo>
                    <a:pt x="909393" y="105399"/>
                  </a:lnTo>
                  <a:lnTo>
                    <a:pt x="906299" y="10539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p:cNvGrpSpPr/>
            <p:nvPr/>
          </p:nvGrpSpPr>
          <p:grpSpPr>
            <a:xfrm>
              <a:off x="8361888" y="2784889"/>
              <a:ext cx="131252" cy="454890"/>
              <a:chOff x="10628855" y="1494279"/>
              <a:chExt cx="69177" cy="239752"/>
            </a:xfrm>
          </p:grpSpPr>
          <p:sp>
            <p:nvSpPr>
              <p:cNvPr id="188" name="Oval 36"/>
              <p:cNvSpPr>
                <a:spLocks noChangeArrowheads="1"/>
              </p:cNvSpPr>
              <p:nvPr/>
            </p:nvSpPr>
            <p:spPr bwMode="black">
              <a:xfrm>
                <a:off x="10628855" y="1494279"/>
                <a:ext cx="69177" cy="68237"/>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89" name="Oval 37"/>
              <p:cNvSpPr>
                <a:spLocks noChangeArrowheads="1"/>
              </p:cNvSpPr>
              <p:nvPr/>
            </p:nvSpPr>
            <p:spPr bwMode="black">
              <a:xfrm>
                <a:off x="10628855" y="1580036"/>
                <a:ext cx="69177" cy="69159"/>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90" name="Oval 38"/>
              <p:cNvSpPr>
                <a:spLocks noChangeArrowheads="1"/>
              </p:cNvSpPr>
              <p:nvPr/>
            </p:nvSpPr>
            <p:spPr bwMode="black">
              <a:xfrm>
                <a:off x="10628855" y="1664872"/>
                <a:ext cx="69177" cy="69159"/>
              </a:xfrm>
              <a:prstGeom prst="ellipse">
                <a:avLst/>
              </a:prstGeom>
              <a:solidFill>
                <a:srgbClr val="00B050"/>
              </a:solidFill>
              <a:ln>
                <a:noFill/>
              </a:ln>
              <a:effectLst>
                <a:glow rad="25400">
                  <a:srgbClr val="00B050">
                    <a:alpha val="40000"/>
                  </a:srgbClr>
                </a:glow>
              </a:effec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grpSp>
        <p:sp>
          <p:nvSpPr>
            <p:cNvPr id="198" name="Freeform 367"/>
            <p:cNvSpPr>
              <a:spLocks noEditPoints="1"/>
            </p:cNvSpPr>
            <p:nvPr/>
          </p:nvSpPr>
          <p:spPr bwMode="auto">
            <a:xfrm>
              <a:off x="7219479" y="2476995"/>
              <a:ext cx="559740" cy="397086"/>
            </a:xfrm>
            <a:custGeom>
              <a:avLst/>
              <a:gdLst>
                <a:gd name="T0" fmla="*/ 78 w 1583"/>
                <a:gd name="T1" fmla="*/ 51 h 1124"/>
                <a:gd name="T2" fmla="*/ 68 w 1583"/>
                <a:gd name="T3" fmla="*/ 53 h 1124"/>
                <a:gd name="T4" fmla="*/ 60 w 1583"/>
                <a:gd name="T5" fmla="*/ 57 h 1124"/>
                <a:gd name="T6" fmla="*/ 60 w 1583"/>
                <a:gd name="T7" fmla="*/ 59 h 1124"/>
                <a:gd name="T8" fmla="*/ 58 w 1583"/>
                <a:gd name="T9" fmla="*/ 59 h 1124"/>
                <a:gd name="T10" fmla="*/ 54 w 1583"/>
                <a:gd name="T11" fmla="*/ 67 h 1124"/>
                <a:gd name="T12" fmla="*/ 52 w 1583"/>
                <a:gd name="T13" fmla="*/ 77 h 1124"/>
                <a:gd name="T14" fmla="*/ 52 w 1583"/>
                <a:gd name="T15" fmla="*/ 1048 h 1124"/>
                <a:gd name="T16" fmla="*/ 54 w 1583"/>
                <a:gd name="T17" fmla="*/ 1058 h 1124"/>
                <a:gd name="T18" fmla="*/ 54 w 1583"/>
                <a:gd name="T19" fmla="*/ 1058 h 1124"/>
                <a:gd name="T20" fmla="*/ 56 w 1583"/>
                <a:gd name="T21" fmla="*/ 1064 h 1124"/>
                <a:gd name="T22" fmla="*/ 68 w 1583"/>
                <a:gd name="T23" fmla="*/ 1070 h 1124"/>
                <a:gd name="T24" fmla="*/ 72 w 1583"/>
                <a:gd name="T25" fmla="*/ 1072 h 1124"/>
                <a:gd name="T26" fmla="*/ 1512 w 1583"/>
                <a:gd name="T27" fmla="*/ 1072 h 1124"/>
                <a:gd name="T28" fmla="*/ 1518 w 1583"/>
                <a:gd name="T29" fmla="*/ 1070 h 1124"/>
                <a:gd name="T30" fmla="*/ 1526 w 1583"/>
                <a:gd name="T31" fmla="*/ 1066 h 1124"/>
                <a:gd name="T32" fmla="*/ 1530 w 1583"/>
                <a:gd name="T33" fmla="*/ 1058 h 1124"/>
                <a:gd name="T34" fmla="*/ 1532 w 1583"/>
                <a:gd name="T35" fmla="*/ 1054 h 1124"/>
                <a:gd name="T36" fmla="*/ 1532 w 1583"/>
                <a:gd name="T37" fmla="*/ 71 h 1124"/>
                <a:gd name="T38" fmla="*/ 1530 w 1583"/>
                <a:gd name="T39" fmla="*/ 67 h 1124"/>
                <a:gd name="T40" fmla="*/ 1524 w 1583"/>
                <a:gd name="T41" fmla="*/ 57 h 1124"/>
                <a:gd name="T42" fmla="*/ 1518 w 1583"/>
                <a:gd name="T43" fmla="*/ 53 h 1124"/>
                <a:gd name="T44" fmla="*/ 1508 w 1583"/>
                <a:gd name="T45" fmla="*/ 51 h 1124"/>
                <a:gd name="T46" fmla="*/ 78 w 1583"/>
                <a:gd name="T47" fmla="*/ 51 h 1124"/>
                <a:gd name="T48" fmla="*/ 78 w 1583"/>
                <a:gd name="T49" fmla="*/ 0 h 1124"/>
                <a:gd name="T50" fmla="*/ 1508 w 1583"/>
                <a:gd name="T51" fmla="*/ 0 h 1124"/>
                <a:gd name="T52" fmla="*/ 1537 w 1583"/>
                <a:gd name="T53" fmla="*/ 6 h 1124"/>
                <a:gd name="T54" fmla="*/ 1561 w 1583"/>
                <a:gd name="T55" fmla="*/ 23 h 1124"/>
                <a:gd name="T56" fmla="*/ 1567 w 1583"/>
                <a:gd name="T57" fmla="*/ 31 h 1124"/>
                <a:gd name="T58" fmla="*/ 1577 w 1583"/>
                <a:gd name="T59" fmla="*/ 47 h 1124"/>
                <a:gd name="T60" fmla="*/ 1581 w 1583"/>
                <a:gd name="T61" fmla="*/ 57 h 1124"/>
                <a:gd name="T62" fmla="*/ 1583 w 1583"/>
                <a:gd name="T63" fmla="*/ 67 h 1124"/>
                <a:gd name="T64" fmla="*/ 1583 w 1583"/>
                <a:gd name="T65" fmla="*/ 1058 h 1124"/>
                <a:gd name="T66" fmla="*/ 1581 w 1583"/>
                <a:gd name="T67" fmla="*/ 1068 h 1124"/>
                <a:gd name="T68" fmla="*/ 1577 w 1583"/>
                <a:gd name="T69" fmla="*/ 1078 h 1124"/>
                <a:gd name="T70" fmla="*/ 1567 w 1583"/>
                <a:gd name="T71" fmla="*/ 1094 h 1124"/>
                <a:gd name="T72" fmla="*/ 1561 w 1583"/>
                <a:gd name="T73" fmla="*/ 1102 h 1124"/>
                <a:gd name="T74" fmla="*/ 1553 w 1583"/>
                <a:gd name="T75" fmla="*/ 1108 h 1124"/>
                <a:gd name="T76" fmla="*/ 1537 w 1583"/>
                <a:gd name="T77" fmla="*/ 1118 h 1124"/>
                <a:gd name="T78" fmla="*/ 1528 w 1583"/>
                <a:gd name="T79" fmla="*/ 1122 h 1124"/>
                <a:gd name="T80" fmla="*/ 1518 w 1583"/>
                <a:gd name="T81" fmla="*/ 1124 h 1124"/>
                <a:gd name="T82" fmla="*/ 68 w 1583"/>
                <a:gd name="T83" fmla="*/ 1124 h 1124"/>
                <a:gd name="T84" fmla="*/ 58 w 1583"/>
                <a:gd name="T85" fmla="*/ 1122 h 1124"/>
                <a:gd name="T86" fmla="*/ 48 w 1583"/>
                <a:gd name="T87" fmla="*/ 1118 h 1124"/>
                <a:gd name="T88" fmla="*/ 30 w 1583"/>
                <a:gd name="T89" fmla="*/ 1108 h 1124"/>
                <a:gd name="T90" fmla="*/ 22 w 1583"/>
                <a:gd name="T91" fmla="*/ 1102 h 1124"/>
                <a:gd name="T92" fmla="*/ 12 w 1583"/>
                <a:gd name="T93" fmla="*/ 1086 h 1124"/>
                <a:gd name="T94" fmla="*/ 6 w 1583"/>
                <a:gd name="T95" fmla="*/ 1078 h 1124"/>
                <a:gd name="T96" fmla="*/ 0 w 1583"/>
                <a:gd name="T97" fmla="*/ 1050 h 1124"/>
                <a:gd name="T98" fmla="*/ 0 w 1583"/>
                <a:gd name="T99" fmla="*/ 75 h 1124"/>
                <a:gd name="T100" fmla="*/ 6 w 1583"/>
                <a:gd name="T101" fmla="*/ 47 h 1124"/>
                <a:gd name="T102" fmla="*/ 16 w 1583"/>
                <a:gd name="T103" fmla="*/ 31 h 1124"/>
                <a:gd name="T104" fmla="*/ 22 w 1583"/>
                <a:gd name="T105" fmla="*/ 23 h 1124"/>
                <a:gd name="T106" fmla="*/ 30 w 1583"/>
                <a:gd name="T107" fmla="*/ 17 h 1124"/>
                <a:gd name="T108" fmla="*/ 48 w 1583"/>
                <a:gd name="T109" fmla="*/ 6 h 1124"/>
                <a:gd name="T110" fmla="*/ 78 w 1583"/>
                <a:gd name="T111" fmla="*/ 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3" h="1124">
                  <a:moveTo>
                    <a:pt x="78" y="51"/>
                  </a:moveTo>
                  <a:lnTo>
                    <a:pt x="68" y="53"/>
                  </a:lnTo>
                  <a:lnTo>
                    <a:pt x="60" y="57"/>
                  </a:lnTo>
                  <a:lnTo>
                    <a:pt x="60" y="59"/>
                  </a:lnTo>
                  <a:lnTo>
                    <a:pt x="58" y="59"/>
                  </a:lnTo>
                  <a:lnTo>
                    <a:pt x="54" y="67"/>
                  </a:lnTo>
                  <a:lnTo>
                    <a:pt x="52" y="77"/>
                  </a:lnTo>
                  <a:lnTo>
                    <a:pt x="52" y="1048"/>
                  </a:lnTo>
                  <a:lnTo>
                    <a:pt x="54" y="1058"/>
                  </a:lnTo>
                  <a:lnTo>
                    <a:pt x="54" y="1058"/>
                  </a:lnTo>
                  <a:lnTo>
                    <a:pt x="56" y="1064"/>
                  </a:lnTo>
                  <a:lnTo>
                    <a:pt x="68" y="1070"/>
                  </a:lnTo>
                  <a:lnTo>
                    <a:pt x="72" y="1072"/>
                  </a:lnTo>
                  <a:lnTo>
                    <a:pt x="1512" y="1072"/>
                  </a:lnTo>
                  <a:lnTo>
                    <a:pt x="1518" y="1070"/>
                  </a:lnTo>
                  <a:lnTo>
                    <a:pt x="1526" y="1066"/>
                  </a:lnTo>
                  <a:lnTo>
                    <a:pt x="1530" y="1058"/>
                  </a:lnTo>
                  <a:lnTo>
                    <a:pt x="1532" y="1054"/>
                  </a:lnTo>
                  <a:lnTo>
                    <a:pt x="1532" y="71"/>
                  </a:lnTo>
                  <a:lnTo>
                    <a:pt x="1530" y="67"/>
                  </a:lnTo>
                  <a:lnTo>
                    <a:pt x="1524" y="57"/>
                  </a:lnTo>
                  <a:lnTo>
                    <a:pt x="1518" y="53"/>
                  </a:lnTo>
                  <a:lnTo>
                    <a:pt x="1508" y="51"/>
                  </a:lnTo>
                  <a:lnTo>
                    <a:pt x="78" y="51"/>
                  </a:lnTo>
                  <a:close/>
                  <a:moveTo>
                    <a:pt x="78" y="0"/>
                  </a:moveTo>
                  <a:lnTo>
                    <a:pt x="1508" y="0"/>
                  </a:lnTo>
                  <a:lnTo>
                    <a:pt x="1537" y="6"/>
                  </a:lnTo>
                  <a:lnTo>
                    <a:pt x="1561" y="23"/>
                  </a:lnTo>
                  <a:lnTo>
                    <a:pt x="1567" y="31"/>
                  </a:lnTo>
                  <a:lnTo>
                    <a:pt x="1577" y="47"/>
                  </a:lnTo>
                  <a:lnTo>
                    <a:pt x="1581" y="57"/>
                  </a:lnTo>
                  <a:lnTo>
                    <a:pt x="1583" y="67"/>
                  </a:lnTo>
                  <a:lnTo>
                    <a:pt x="1583" y="1058"/>
                  </a:lnTo>
                  <a:lnTo>
                    <a:pt x="1581" y="1068"/>
                  </a:lnTo>
                  <a:lnTo>
                    <a:pt x="1577" y="1078"/>
                  </a:lnTo>
                  <a:lnTo>
                    <a:pt x="1567" y="1094"/>
                  </a:lnTo>
                  <a:lnTo>
                    <a:pt x="1561" y="1102"/>
                  </a:lnTo>
                  <a:lnTo>
                    <a:pt x="1553" y="1108"/>
                  </a:lnTo>
                  <a:lnTo>
                    <a:pt x="1537" y="1118"/>
                  </a:lnTo>
                  <a:lnTo>
                    <a:pt x="1528" y="1122"/>
                  </a:lnTo>
                  <a:lnTo>
                    <a:pt x="1518" y="1124"/>
                  </a:lnTo>
                  <a:lnTo>
                    <a:pt x="68" y="1124"/>
                  </a:lnTo>
                  <a:lnTo>
                    <a:pt x="58" y="1122"/>
                  </a:lnTo>
                  <a:lnTo>
                    <a:pt x="48" y="1118"/>
                  </a:lnTo>
                  <a:lnTo>
                    <a:pt x="30" y="1108"/>
                  </a:lnTo>
                  <a:lnTo>
                    <a:pt x="22" y="1102"/>
                  </a:lnTo>
                  <a:lnTo>
                    <a:pt x="12" y="1086"/>
                  </a:lnTo>
                  <a:lnTo>
                    <a:pt x="6" y="1078"/>
                  </a:lnTo>
                  <a:lnTo>
                    <a:pt x="0" y="1050"/>
                  </a:lnTo>
                  <a:lnTo>
                    <a:pt x="0" y="75"/>
                  </a:lnTo>
                  <a:lnTo>
                    <a:pt x="6" y="47"/>
                  </a:lnTo>
                  <a:lnTo>
                    <a:pt x="16" y="31"/>
                  </a:lnTo>
                  <a:lnTo>
                    <a:pt x="22" y="23"/>
                  </a:lnTo>
                  <a:lnTo>
                    <a:pt x="30" y="17"/>
                  </a:lnTo>
                  <a:lnTo>
                    <a:pt x="48" y="6"/>
                  </a:lnTo>
                  <a:lnTo>
                    <a:pt x="78"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368"/>
            <p:cNvSpPr>
              <a:spLocks/>
            </p:cNvSpPr>
            <p:nvPr/>
          </p:nvSpPr>
          <p:spPr bwMode="auto">
            <a:xfrm>
              <a:off x="7435742" y="2611241"/>
              <a:ext cx="281990" cy="401325"/>
            </a:xfrm>
            <a:custGeom>
              <a:avLst/>
              <a:gdLst>
                <a:gd name="T0" fmla="*/ 654 w 799"/>
                <a:gd name="T1" fmla="*/ 6 h 1136"/>
                <a:gd name="T2" fmla="*/ 690 w 799"/>
                <a:gd name="T3" fmla="*/ 34 h 1136"/>
                <a:gd name="T4" fmla="*/ 701 w 799"/>
                <a:gd name="T5" fmla="*/ 78 h 1136"/>
                <a:gd name="T6" fmla="*/ 686 w 799"/>
                <a:gd name="T7" fmla="*/ 122 h 1136"/>
                <a:gd name="T8" fmla="*/ 520 w 799"/>
                <a:gd name="T9" fmla="*/ 335 h 1136"/>
                <a:gd name="T10" fmla="*/ 564 w 799"/>
                <a:gd name="T11" fmla="*/ 323 h 1136"/>
                <a:gd name="T12" fmla="*/ 608 w 799"/>
                <a:gd name="T13" fmla="*/ 339 h 1136"/>
                <a:gd name="T14" fmla="*/ 632 w 799"/>
                <a:gd name="T15" fmla="*/ 377 h 1136"/>
                <a:gd name="T16" fmla="*/ 630 w 799"/>
                <a:gd name="T17" fmla="*/ 423 h 1136"/>
                <a:gd name="T18" fmla="*/ 602 w 799"/>
                <a:gd name="T19" fmla="*/ 465 h 1136"/>
                <a:gd name="T20" fmla="*/ 648 w 799"/>
                <a:gd name="T21" fmla="*/ 447 h 1136"/>
                <a:gd name="T22" fmla="*/ 695 w 799"/>
                <a:gd name="T23" fmla="*/ 465 h 1136"/>
                <a:gd name="T24" fmla="*/ 721 w 799"/>
                <a:gd name="T25" fmla="*/ 503 h 1136"/>
                <a:gd name="T26" fmla="*/ 719 w 799"/>
                <a:gd name="T27" fmla="*/ 548 h 1136"/>
                <a:gd name="T28" fmla="*/ 678 w 799"/>
                <a:gd name="T29" fmla="*/ 606 h 1136"/>
                <a:gd name="T30" fmla="*/ 723 w 799"/>
                <a:gd name="T31" fmla="*/ 588 h 1136"/>
                <a:gd name="T32" fmla="*/ 771 w 799"/>
                <a:gd name="T33" fmla="*/ 604 h 1136"/>
                <a:gd name="T34" fmla="*/ 795 w 799"/>
                <a:gd name="T35" fmla="*/ 644 h 1136"/>
                <a:gd name="T36" fmla="*/ 793 w 799"/>
                <a:gd name="T37" fmla="*/ 690 h 1136"/>
                <a:gd name="T38" fmla="*/ 508 w 799"/>
                <a:gd name="T39" fmla="*/ 1053 h 1136"/>
                <a:gd name="T40" fmla="*/ 480 w 799"/>
                <a:gd name="T41" fmla="*/ 1083 h 1136"/>
                <a:gd name="T42" fmla="*/ 441 w 799"/>
                <a:gd name="T43" fmla="*/ 1117 h 1136"/>
                <a:gd name="T44" fmla="*/ 395 w 799"/>
                <a:gd name="T45" fmla="*/ 1136 h 1136"/>
                <a:gd name="T46" fmla="*/ 355 w 799"/>
                <a:gd name="T47" fmla="*/ 1125 h 1136"/>
                <a:gd name="T48" fmla="*/ 315 w 799"/>
                <a:gd name="T49" fmla="*/ 1095 h 1136"/>
                <a:gd name="T50" fmla="*/ 257 w 799"/>
                <a:gd name="T51" fmla="*/ 1049 h 1136"/>
                <a:gd name="T52" fmla="*/ 190 w 799"/>
                <a:gd name="T53" fmla="*/ 995 h 1136"/>
                <a:gd name="T54" fmla="*/ 124 w 799"/>
                <a:gd name="T55" fmla="*/ 941 h 1136"/>
                <a:gd name="T56" fmla="*/ 68 w 799"/>
                <a:gd name="T57" fmla="*/ 897 h 1136"/>
                <a:gd name="T58" fmla="*/ 36 w 799"/>
                <a:gd name="T59" fmla="*/ 869 h 1136"/>
                <a:gd name="T60" fmla="*/ 6 w 799"/>
                <a:gd name="T61" fmla="*/ 828 h 1136"/>
                <a:gd name="T62" fmla="*/ 0 w 799"/>
                <a:gd name="T63" fmla="*/ 782 h 1136"/>
                <a:gd name="T64" fmla="*/ 68 w 799"/>
                <a:gd name="T65" fmla="*/ 301 h 1136"/>
                <a:gd name="T66" fmla="*/ 90 w 799"/>
                <a:gd name="T67" fmla="*/ 259 h 1136"/>
                <a:gd name="T68" fmla="*/ 130 w 799"/>
                <a:gd name="T69" fmla="*/ 239 h 1136"/>
                <a:gd name="T70" fmla="*/ 176 w 799"/>
                <a:gd name="T71" fmla="*/ 245 h 1136"/>
                <a:gd name="T72" fmla="*/ 208 w 799"/>
                <a:gd name="T73" fmla="*/ 277 h 1136"/>
                <a:gd name="T74" fmla="*/ 216 w 799"/>
                <a:gd name="T75" fmla="*/ 323 h 1136"/>
                <a:gd name="T76" fmla="*/ 570 w 799"/>
                <a:gd name="T77" fmla="*/ 28 h 1136"/>
                <a:gd name="T78" fmla="*/ 608 w 799"/>
                <a:gd name="T79" fmla="*/ 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9" h="1136">
                  <a:moveTo>
                    <a:pt x="632" y="0"/>
                  </a:moveTo>
                  <a:lnTo>
                    <a:pt x="654" y="6"/>
                  </a:lnTo>
                  <a:lnTo>
                    <a:pt x="674" y="16"/>
                  </a:lnTo>
                  <a:lnTo>
                    <a:pt x="690" y="34"/>
                  </a:lnTo>
                  <a:lnTo>
                    <a:pt x="699" y="56"/>
                  </a:lnTo>
                  <a:lnTo>
                    <a:pt x="701" y="78"/>
                  </a:lnTo>
                  <a:lnTo>
                    <a:pt x="697" y="102"/>
                  </a:lnTo>
                  <a:lnTo>
                    <a:pt x="686" y="122"/>
                  </a:lnTo>
                  <a:lnTo>
                    <a:pt x="502" y="351"/>
                  </a:lnTo>
                  <a:lnTo>
                    <a:pt x="520" y="335"/>
                  </a:lnTo>
                  <a:lnTo>
                    <a:pt x="542" y="325"/>
                  </a:lnTo>
                  <a:lnTo>
                    <a:pt x="564" y="323"/>
                  </a:lnTo>
                  <a:lnTo>
                    <a:pt x="586" y="327"/>
                  </a:lnTo>
                  <a:lnTo>
                    <a:pt x="608" y="339"/>
                  </a:lnTo>
                  <a:lnTo>
                    <a:pt x="624" y="357"/>
                  </a:lnTo>
                  <a:lnTo>
                    <a:pt x="632" y="377"/>
                  </a:lnTo>
                  <a:lnTo>
                    <a:pt x="636" y="401"/>
                  </a:lnTo>
                  <a:lnTo>
                    <a:pt x="630" y="423"/>
                  </a:lnTo>
                  <a:lnTo>
                    <a:pt x="620" y="443"/>
                  </a:lnTo>
                  <a:lnTo>
                    <a:pt x="602" y="465"/>
                  </a:lnTo>
                  <a:lnTo>
                    <a:pt x="624" y="453"/>
                  </a:lnTo>
                  <a:lnTo>
                    <a:pt x="648" y="447"/>
                  </a:lnTo>
                  <a:lnTo>
                    <a:pt x="674" y="451"/>
                  </a:lnTo>
                  <a:lnTo>
                    <a:pt x="695" y="465"/>
                  </a:lnTo>
                  <a:lnTo>
                    <a:pt x="711" y="481"/>
                  </a:lnTo>
                  <a:lnTo>
                    <a:pt x="721" y="503"/>
                  </a:lnTo>
                  <a:lnTo>
                    <a:pt x="723" y="525"/>
                  </a:lnTo>
                  <a:lnTo>
                    <a:pt x="719" y="548"/>
                  </a:lnTo>
                  <a:lnTo>
                    <a:pt x="707" y="568"/>
                  </a:lnTo>
                  <a:lnTo>
                    <a:pt x="678" y="606"/>
                  </a:lnTo>
                  <a:lnTo>
                    <a:pt x="699" y="592"/>
                  </a:lnTo>
                  <a:lnTo>
                    <a:pt x="723" y="588"/>
                  </a:lnTo>
                  <a:lnTo>
                    <a:pt x="747" y="592"/>
                  </a:lnTo>
                  <a:lnTo>
                    <a:pt x="771" y="604"/>
                  </a:lnTo>
                  <a:lnTo>
                    <a:pt x="787" y="622"/>
                  </a:lnTo>
                  <a:lnTo>
                    <a:pt x="795" y="644"/>
                  </a:lnTo>
                  <a:lnTo>
                    <a:pt x="799" y="666"/>
                  </a:lnTo>
                  <a:lnTo>
                    <a:pt x="793" y="690"/>
                  </a:lnTo>
                  <a:lnTo>
                    <a:pt x="781" y="710"/>
                  </a:lnTo>
                  <a:lnTo>
                    <a:pt x="508" y="1053"/>
                  </a:lnTo>
                  <a:lnTo>
                    <a:pt x="496" y="1067"/>
                  </a:lnTo>
                  <a:lnTo>
                    <a:pt x="480" y="1083"/>
                  </a:lnTo>
                  <a:lnTo>
                    <a:pt x="460" y="1101"/>
                  </a:lnTo>
                  <a:lnTo>
                    <a:pt x="441" y="1117"/>
                  </a:lnTo>
                  <a:lnTo>
                    <a:pt x="419" y="1129"/>
                  </a:lnTo>
                  <a:lnTo>
                    <a:pt x="395" y="1136"/>
                  </a:lnTo>
                  <a:lnTo>
                    <a:pt x="375" y="1134"/>
                  </a:lnTo>
                  <a:lnTo>
                    <a:pt x="355" y="1125"/>
                  </a:lnTo>
                  <a:lnTo>
                    <a:pt x="337" y="1113"/>
                  </a:lnTo>
                  <a:lnTo>
                    <a:pt x="315" y="1095"/>
                  </a:lnTo>
                  <a:lnTo>
                    <a:pt x="289" y="1073"/>
                  </a:lnTo>
                  <a:lnTo>
                    <a:pt x="257" y="1049"/>
                  </a:lnTo>
                  <a:lnTo>
                    <a:pt x="225" y="1021"/>
                  </a:lnTo>
                  <a:lnTo>
                    <a:pt x="190" y="995"/>
                  </a:lnTo>
                  <a:lnTo>
                    <a:pt x="156" y="967"/>
                  </a:lnTo>
                  <a:lnTo>
                    <a:pt x="124" y="941"/>
                  </a:lnTo>
                  <a:lnTo>
                    <a:pt x="94" y="917"/>
                  </a:lnTo>
                  <a:lnTo>
                    <a:pt x="68" y="897"/>
                  </a:lnTo>
                  <a:lnTo>
                    <a:pt x="48" y="881"/>
                  </a:lnTo>
                  <a:lnTo>
                    <a:pt x="36" y="869"/>
                  </a:lnTo>
                  <a:lnTo>
                    <a:pt x="16" y="849"/>
                  </a:lnTo>
                  <a:lnTo>
                    <a:pt x="6" y="828"/>
                  </a:lnTo>
                  <a:lnTo>
                    <a:pt x="0" y="804"/>
                  </a:lnTo>
                  <a:lnTo>
                    <a:pt x="0" y="782"/>
                  </a:lnTo>
                  <a:lnTo>
                    <a:pt x="2" y="758"/>
                  </a:lnTo>
                  <a:lnTo>
                    <a:pt x="68" y="301"/>
                  </a:lnTo>
                  <a:lnTo>
                    <a:pt x="76" y="277"/>
                  </a:lnTo>
                  <a:lnTo>
                    <a:pt x="90" y="259"/>
                  </a:lnTo>
                  <a:lnTo>
                    <a:pt x="108" y="245"/>
                  </a:lnTo>
                  <a:lnTo>
                    <a:pt x="130" y="239"/>
                  </a:lnTo>
                  <a:lnTo>
                    <a:pt x="154" y="239"/>
                  </a:lnTo>
                  <a:lnTo>
                    <a:pt x="176" y="245"/>
                  </a:lnTo>
                  <a:lnTo>
                    <a:pt x="194" y="259"/>
                  </a:lnTo>
                  <a:lnTo>
                    <a:pt x="208" y="277"/>
                  </a:lnTo>
                  <a:lnTo>
                    <a:pt x="216" y="299"/>
                  </a:lnTo>
                  <a:lnTo>
                    <a:pt x="216" y="323"/>
                  </a:lnTo>
                  <a:lnTo>
                    <a:pt x="190" y="503"/>
                  </a:lnTo>
                  <a:lnTo>
                    <a:pt x="570" y="28"/>
                  </a:lnTo>
                  <a:lnTo>
                    <a:pt x="588" y="12"/>
                  </a:lnTo>
                  <a:lnTo>
                    <a:pt x="608" y="4"/>
                  </a:lnTo>
                  <a:lnTo>
                    <a:pt x="632"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369"/>
            <p:cNvSpPr>
              <a:spLocks/>
            </p:cNvSpPr>
            <p:nvPr/>
          </p:nvSpPr>
          <p:spPr bwMode="auto">
            <a:xfrm>
              <a:off x="7280965" y="2570967"/>
              <a:ext cx="338530" cy="121528"/>
            </a:xfrm>
            <a:custGeom>
              <a:avLst/>
              <a:gdLst>
                <a:gd name="T0" fmla="*/ 584 w 958"/>
                <a:gd name="T1" fmla="*/ 0 h 343"/>
                <a:gd name="T2" fmla="*/ 661 w 958"/>
                <a:gd name="T3" fmla="*/ 6 h 343"/>
                <a:gd name="T4" fmla="*/ 739 w 958"/>
                <a:gd name="T5" fmla="*/ 20 h 343"/>
                <a:gd name="T6" fmla="*/ 815 w 958"/>
                <a:gd name="T7" fmla="*/ 44 h 343"/>
                <a:gd name="T8" fmla="*/ 889 w 958"/>
                <a:gd name="T9" fmla="*/ 77 h 343"/>
                <a:gd name="T10" fmla="*/ 958 w 958"/>
                <a:gd name="T11" fmla="*/ 121 h 343"/>
                <a:gd name="T12" fmla="*/ 869 w 958"/>
                <a:gd name="T13" fmla="*/ 247 h 343"/>
                <a:gd name="T14" fmla="*/ 799 w 958"/>
                <a:gd name="T15" fmla="*/ 203 h 343"/>
                <a:gd name="T16" fmla="*/ 725 w 958"/>
                <a:gd name="T17" fmla="*/ 169 h 343"/>
                <a:gd name="T18" fmla="*/ 650 w 958"/>
                <a:gd name="T19" fmla="*/ 145 h 343"/>
                <a:gd name="T20" fmla="*/ 572 w 958"/>
                <a:gd name="T21" fmla="*/ 131 h 343"/>
                <a:gd name="T22" fmla="*/ 492 w 958"/>
                <a:gd name="T23" fmla="*/ 125 h 343"/>
                <a:gd name="T24" fmla="*/ 415 w 958"/>
                <a:gd name="T25" fmla="*/ 129 h 343"/>
                <a:gd name="T26" fmla="*/ 337 w 958"/>
                <a:gd name="T27" fmla="*/ 143 h 343"/>
                <a:gd name="T28" fmla="*/ 263 w 958"/>
                <a:gd name="T29" fmla="*/ 165 h 343"/>
                <a:gd name="T30" fmla="*/ 191 w 958"/>
                <a:gd name="T31" fmla="*/ 197 h 343"/>
                <a:gd name="T32" fmla="*/ 122 w 958"/>
                <a:gd name="T33" fmla="*/ 237 h 343"/>
                <a:gd name="T34" fmla="*/ 60 w 958"/>
                <a:gd name="T35" fmla="*/ 287 h 343"/>
                <a:gd name="T36" fmla="*/ 0 w 958"/>
                <a:gd name="T37" fmla="*/ 343 h 343"/>
                <a:gd name="T38" fmla="*/ 42 w 958"/>
                <a:gd name="T39" fmla="*/ 277 h 343"/>
                <a:gd name="T40" fmla="*/ 94 w 958"/>
                <a:gd name="T41" fmla="*/ 213 h 343"/>
                <a:gd name="T42" fmla="*/ 152 w 958"/>
                <a:gd name="T43" fmla="*/ 157 h 343"/>
                <a:gd name="T44" fmla="*/ 215 w 958"/>
                <a:gd name="T45" fmla="*/ 109 h 343"/>
                <a:gd name="T46" fmla="*/ 283 w 958"/>
                <a:gd name="T47" fmla="*/ 69 h 343"/>
                <a:gd name="T48" fmla="*/ 355 w 958"/>
                <a:gd name="T49" fmla="*/ 40 h 343"/>
                <a:gd name="T50" fmla="*/ 430 w 958"/>
                <a:gd name="T51" fmla="*/ 18 h 343"/>
                <a:gd name="T52" fmla="*/ 506 w 958"/>
                <a:gd name="T53" fmla="*/ 4 h 343"/>
                <a:gd name="T54" fmla="*/ 584 w 958"/>
                <a:gd name="T5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8" h="343">
                  <a:moveTo>
                    <a:pt x="584" y="0"/>
                  </a:moveTo>
                  <a:lnTo>
                    <a:pt x="661" y="6"/>
                  </a:lnTo>
                  <a:lnTo>
                    <a:pt x="739" y="20"/>
                  </a:lnTo>
                  <a:lnTo>
                    <a:pt x="815" y="44"/>
                  </a:lnTo>
                  <a:lnTo>
                    <a:pt x="889" y="77"/>
                  </a:lnTo>
                  <a:lnTo>
                    <a:pt x="958" y="121"/>
                  </a:lnTo>
                  <a:lnTo>
                    <a:pt x="869" y="247"/>
                  </a:lnTo>
                  <a:lnTo>
                    <a:pt x="799" y="203"/>
                  </a:lnTo>
                  <a:lnTo>
                    <a:pt x="725" y="169"/>
                  </a:lnTo>
                  <a:lnTo>
                    <a:pt x="650" y="145"/>
                  </a:lnTo>
                  <a:lnTo>
                    <a:pt x="572" y="131"/>
                  </a:lnTo>
                  <a:lnTo>
                    <a:pt x="492" y="125"/>
                  </a:lnTo>
                  <a:lnTo>
                    <a:pt x="415" y="129"/>
                  </a:lnTo>
                  <a:lnTo>
                    <a:pt x="337" y="143"/>
                  </a:lnTo>
                  <a:lnTo>
                    <a:pt x="263" y="165"/>
                  </a:lnTo>
                  <a:lnTo>
                    <a:pt x="191" y="197"/>
                  </a:lnTo>
                  <a:lnTo>
                    <a:pt x="122" y="237"/>
                  </a:lnTo>
                  <a:lnTo>
                    <a:pt x="60" y="287"/>
                  </a:lnTo>
                  <a:lnTo>
                    <a:pt x="0" y="343"/>
                  </a:lnTo>
                  <a:lnTo>
                    <a:pt x="42" y="277"/>
                  </a:lnTo>
                  <a:lnTo>
                    <a:pt x="94" y="213"/>
                  </a:lnTo>
                  <a:lnTo>
                    <a:pt x="152" y="157"/>
                  </a:lnTo>
                  <a:lnTo>
                    <a:pt x="215" y="109"/>
                  </a:lnTo>
                  <a:lnTo>
                    <a:pt x="283" y="69"/>
                  </a:lnTo>
                  <a:lnTo>
                    <a:pt x="355" y="40"/>
                  </a:lnTo>
                  <a:lnTo>
                    <a:pt x="430" y="18"/>
                  </a:lnTo>
                  <a:lnTo>
                    <a:pt x="506" y="4"/>
                  </a:lnTo>
                  <a:lnTo>
                    <a:pt x="584"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p:cNvGrpSpPr/>
          <p:nvPr/>
        </p:nvGrpSpPr>
        <p:grpSpPr>
          <a:xfrm>
            <a:off x="8880008" y="1449130"/>
            <a:ext cx="2250509" cy="2250509"/>
            <a:chOff x="8880403" y="1448850"/>
            <a:chExt cx="2250828" cy="2250828"/>
          </a:xfrm>
        </p:grpSpPr>
        <p:sp>
          <p:nvSpPr>
            <p:cNvPr id="15" name="Rectangle 14"/>
            <p:cNvSpPr/>
            <p:nvPr>
              <p:custDataLst>
                <p:tags r:id="rId5"/>
              </p:custDataLst>
            </p:nvPr>
          </p:nvSpPr>
          <p:spPr bwMode="auto">
            <a:xfrm>
              <a:off x="8880403" y="1448850"/>
              <a:ext cx="2250828" cy="22508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Connectivity</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1" name="Freeform 200"/>
            <p:cNvSpPr/>
            <p:nvPr/>
          </p:nvSpPr>
          <p:spPr bwMode="auto">
            <a:xfrm rot="18900000">
              <a:off x="9583309" y="2044816"/>
              <a:ext cx="667320" cy="676621"/>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p:cNvGrpSpPr/>
          <p:nvPr/>
        </p:nvGrpSpPr>
        <p:grpSpPr>
          <a:xfrm>
            <a:off x="6629499" y="3699640"/>
            <a:ext cx="2250509" cy="2250509"/>
            <a:chOff x="6629575" y="3699678"/>
            <a:chExt cx="2250828" cy="2250828"/>
          </a:xfrm>
        </p:grpSpPr>
        <p:sp>
          <p:nvSpPr>
            <p:cNvPr id="16" name="Rectangle 15"/>
            <p:cNvSpPr/>
            <p:nvPr>
              <p:custDataLst>
                <p:tags r:id="rId4"/>
              </p:custDataLst>
            </p:nvPr>
          </p:nvSpPr>
          <p:spPr bwMode="auto">
            <a:xfrm>
              <a:off x="6629575" y="3699678"/>
              <a:ext cx="2250828" cy="22508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Data</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2" name="icon  BINARY"/>
            <p:cNvSpPr>
              <a:spLocks noChangeAspect="1" noEditPoints="1"/>
            </p:cNvSpPr>
            <p:nvPr/>
          </p:nvSpPr>
          <p:spPr bwMode="auto">
            <a:xfrm>
              <a:off x="7295077" y="4388277"/>
              <a:ext cx="937878" cy="769686"/>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 name="Group 28"/>
          <p:cNvGrpSpPr/>
          <p:nvPr/>
        </p:nvGrpSpPr>
        <p:grpSpPr>
          <a:xfrm>
            <a:off x="8905346" y="3699640"/>
            <a:ext cx="2250509" cy="2250509"/>
            <a:chOff x="8880403" y="3699678"/>
            <a:chExt cx="2250828" cy="2250828"/>
          </a:xfrm>
        </p:grpSpPr>
        <p:sp>
          <p:nvSpPr>
            <p:cNvPr id="17" name="Rectangle 16"/>
            <p:cNvSpPr/>
            <p:nvPr>
              <p:custDataLst>
                <p:tags r:id="rId3"/>
              </p:custDataLst>
            </p:nvPr>
          </p:nvSpPr>
          <p:spPr bwMode="auto">
            <a:xfrm>
              <a:off x="8880403" y="3699678"/>
              <a:ext cx="2250828" cy="22508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Analytics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grpSp>
          <p:nvGrpSpPr>
            <p:cNvPr id="203" name="Group 202"/>
            <p:cNvGrpSpPr/>
            <p:nvPr/>
          </p:nvGrpSpPr>
          <p:grpSpPr>
            <a:xfrm>
              <a:off x="9407483" y="4260621"/>
              <a:ext cx="1196667" cy="897342"/>
              <a:chOff x="13821543" y="-831838"/>
              <a:chExt cx="7109631" cy="5331283"/>
            </a:xfrm>
            <a:solidFill>
              <a:schemeClr val="bg1"/>
            </a:solidFill>
          </p:grpSpPr>
          <p:sp>
            <p:nvSpPr>
              <p:cNvPr id="204" name="Freeform 6"/>
              <p:cNvSpPr>
                <a:spLocks noChangeAspect="1" noEditPoints="1"/>
              </p:cNvSpPr>
              <p:nvPr/>
            </p:nvSpPr>
            <p:spPr bwMode="gray">
              <a:xfrm>
                <a:off x="13821543" y="-831838"/>
                <a:ext cx="7109631" cy="5331283"/>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Pie 204"/>
              <p:cNvSpPr/>
              <p:nvPr/>
            </p:nvSpPr>
            <p:spPr bwMode="auto">
              <a:xfrm>
                <a:off x="18846986" y="2133383"/>
                <a:ext cx="1536441" cy="1536441"/>
              </a:xfrm>
              <a:prstGeom prst="pie">
                <a:avLst>
                  <a:gd name="adj1" fmla="val 0"/>
                  <a:gd name="adj2" fmla="val 1623604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6440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22" presetClass="entr" presetSubtype="2"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10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63" presetClass="path" presetSubtype="0" accel="50000" decel="50000" fill="hold" nodeType="withEffect">
                                  <p:stCondLst>
                                    <p:cond delay="1500"/>
                                  </p:stCondLst>
                                  <p:childTnLst>
                                    <p:animMotion origin="layout" path="M -0.05234 -1.11111E-6 L -1.45833E-6 -1.11111E-6 " pathEditMode="relative" rAng="0" ptsTypes="AA">
                                      <p:cBhvr>
                                        <p:cTn id="15" dur="750" fill="hold"/>
                                        <p:tgtEl>
                                          <p:spTgt spid="9"/>
                                        </p:tgtEl>
                                        <p:attrNameLst>
                                          <p:attrName>ppt_x</p:attrName>
                                          <p:attrName>ppt_y</p:attrName>
                                        </p:attrNameLst>
                                      </p:cBhvr>
                                      <p:rCtr x="2617" y="0"/>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decel="10000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1+#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50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75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1+#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Transform</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your data into rich visuals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82195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Connect data from a huge amount of data sources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865246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Create personalised</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dashboards and make confident decisions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Power BI</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1370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8" y="104753"/>
            <a:ext cx="11460247" cy="1325563"/>
          </a:xfrm>
        </p:spPr>
        <p:txBody>
          <a:bodyPr>
            <a:noAutofit/>
          </a:bodyPr>
          <a:lstStyle/>
          <a:p>
            <a:r>
              <a:rPr lang="en-GB" sz="6000" dirty="0" smtClean="0">
                <a:solidFill>
                  <a:srgbClr val="442157"/>
                </a:solidFill>
                <a:ea typeface="+mj-ea"/>
                <a:cs typeface="+mj-cs"/>
              </a:rPr>
              <a:t>Azure Stream Analytics: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3" name="Picture 1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339726" y="2663571"/>
            <a:ext cx="1010230" cy="1010230"/>
          </a:xfrm>
          <a:prstGeom prst="rect">
            <a:avLst/>
          </a:prstGeom>
        </p:spPr>
      </p:pic>
      <p:pic>
        <p:nvPicPr>
          <p:cNvPr id="16" name="Picture 15"/>
          <p:cNvPicPr>
            <a:picLocks noChangeAspect="1"/>
          </p:cNvPicPr>
          <p:nvPr/>
        </p:nvPicPr>
        <p:blipFill>
          <a:blip r:embed="rId6">
            <a:extLst>
              <a:ext uri="{BEBA8EAE-BF5A-486C-A8C5-ECC9F3942E4B}">
                <a14:imgProps xmlns:a14="http://schemas.microsoft.com/office/drawing/2010/main">
                  <a14:imgLayer r:embed="rId7">
                    <a14:imgEffect>
                      <a14:backgroundRemoval t="1111" b="96667" l="0" r="100000">
                        <a14:foregroundMark x1="16450" y1="61111" x2="16450" y2="61111"/>
                        <a14:foregroundMark x1="28139" y1="59259" x2="28139" y2="59259"/>
                        <a14:foregroundMark x1="46753" y1="61481" x2="46753" y2="61481"/>
                        <a14:foregroundMark x1="61039" y1="58889" x2="61039" y2="58889"/>
                      </a14:backgroundRemoval>
                    </a14:imgEffect>
                  </a14:imgLayer>
                </a14:imgProps>
              </a:ext>
            </a:extLst>
          </a:blip>
          <a:stretch>
            <a:fillRect/>
          </a:stretch>
        </p:blipFill>
        <p:spPr>
          <a:xfrm>
            <a:off x="10044106" y="4941563"/>
            <a:ext cx="1010230" cy="1180788"/>
          </a:xfrm>
          <a:prstGeom prst="rect">
            <a:avLst/>
          </a:prstGeom>
        </p:spPr>
      </p:pic>
      <p:pic>
        <p:nvPicPr>
          <p:cNvPr id="5" name="Picture 4"/>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047397" y="1651971"/>
            <a:ext cx="1011600" cy="1011600"/>
          </a:xfrm>
          <a:prstGeom prst="rect">
            <a:avLst/>
          </a:prstGeom>
        </p:spPr>
      </p:pic>
      <p:sp>
        <p:nvSpPr>
          <p:cNvPr id="21" name="Freeform 20"/>
          <p:cNvSpPr/>
          <p:nvPr/>
        </p:nvSpPr>
        <p:spPr>
          <a:xfrm>
            <a:off x="6409426" y="1951802"/>
            <a:ext cx="3448252" cy="568373"/>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21"/>
          <p:cNvSpPr/>
          <p:nvPr/>
        </p:nvSpPr>
        <p:spPr>
          <a:xfrm rot="738651" flipV="1">
            <a:off x="5786216" y="4243749"/>
            <a:ext cx="4152057" cy="155165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3" name="Freeform 22"/>
          <p:cNvSpPr/>
          <p:nvPr/>
        </p:nvSpPr>
        <p:spPr>
          <a:xfrm flipV="1">
            <a:off x="6493933" y="3296081"/>
            <a:ext cx="3363746" cy="804578"/>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1" name="Group 10"/>
          <p:cNvGrpSpPr/>
          <p:nvPr/>
        </p:nvGrpSpPr>
        <p:grpSpPr>
          <a:xfrm>
            <a:off x="634851" y="4307682"/>
            <a:ext cx="2405714" cy="2122038"/>
            <a:chOff x="634851" y="4307682"/>
            <a:chExt cx="2405714" cy="2122038"/>
          </a:xfrm>
        </p:grpSpPr>
        <p:grpSp>
          <p:nvGrpSpPr>
            <p:cNvPr id="30" name="Group 29"/>
            <p:cNvGrpSpPr/>
            <p:nvPr/>
          </p:nvGrpSpPr>
          <p:grpSpPr>
            <a:xfrm>
              <a:off x="634851" y="4307682"/>
              <a:ext cx="960199" cy="970385"/>
              <a:chOff x="699313" y="2289942"/>
              <a:chExt cx="979453" cy="989843"/>
            </a:xfrm>
            <a:solidFill>
              <a:srgbClr val="A6A6A6"/>
            </a:solidFill>
          </p:grpSpPr>
          <p:sp>
            <p:nvSpPr>
              <p:cNvPr id="31"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31"/>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6" name="Group 5"/>
            <p:cNvGrpSpPr/>
            <p:nvPr/>
          </p:nvGrpSpPr>
          <p:grpSpPr>
            <a:xfrm>
              <a:off x="1885685" y="4421484"/>
              <a:ext cx="1154880" cy="914165"/>
              <a:chOff x="702726" y="4244294"/>
              <a:chExt cx="862790" cy="666531"/>
            </a:xfrm>
          </p:grpSpPr>
          <p:sp>
            <p:nvSpPr>
              <p:cNvPr id="33" name="TextBox 32"/>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34" name="Group 33"/>
              <p:cNvGrpSpPr/>
              <p:nvPr/>
            </p:nvGrpSpPr>
            <p:grpSpPr>
              <a:xfrm>
                <a:off x="702726" y="4244294"/>
                <a:ext cx="862790" cy="429878"/>
                <a:chOff x="5416547" y="3144838"/>
                <a:chExt cx="1352553" cy="565150"/>
              </a:xfrm>
              <a:solidFill>
                <a:srgbClr val="A5A5A5"/>
              </a:solidFill>
            </p:grpSpPr>
            <p:sp>
              <p:nvSpPr>
                <p:cNvPr id="35"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 name="Group 8"/>
            <p:cNvGrpSpPr/>
            <p:nvPr/>
          </p:nvGrpSpPr>
          <p:grpSpPr>
            <a:xfrm>
              <a:off x="1360059" y="5472084"/>
              <a:ext cx="1051375" cy="957636"/>
              <a:chOff x="682780" y="3078042"/>
              <a:chExt cx="1051375" cy="957636"/>
            </a:xfrm>
            <a:solidFill>
              <a:schemeClr val="tx1">
                <a:lumMod val="50000"/>
              </a:schemeClr>
            </a:solidFill>
          </p:grpSpPr>
          <p:grpSp>
            <p:nvGrpSpPr>
              <p:cNvPr id="39" name="Group 38"/>
              <p:cNvGrpSpPr/>
              <p:nvPr/>
            </p:nvGrpSpPr>
            <p:grpSpPr>
              <a:xfrm>
                <a:off x="682780" y="3078042"/>
                <a:ext cx="1051375" cy="661144"/>
                <a:chOff x="681416" y="4028239"/>
                <a:chExt cx="634251" cy="379977"/>
              </a:xfrm>
              <a:grpFill/>
            </p:grpSpPr>
            <p:sp>
              <p:nvSpPr>
                <p:cNvPr id="4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43" name="TextBox 42"/>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44" name="Picture 43"/>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0042736" y="3296082"/>
            <a:ext cx="1011600" cy="1011600"/>
          </a:xfrm>
          <a:prstGeom prst="rect">
            <a:avLst/>
          </a:prstGeom>
        </p:spPr>
      </p:pic>
    </p:spTree>
    <p:extLst>
      <p:ext uri="{BB962C8B-B14F-4D97-AF65-F5344CB8AC3E}">
        <p14:creationId xmlns:p14="http://schemas.microsoft.com/office/powerpoint/2010/main" val="3039556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Azure Stream Analytics</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87649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Storm on Azure</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&lt;enter brief explanation here&gt;</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84241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Storm on Azure: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000457"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004932"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3" name="Group 12"/>
          <p:cNvGrpSpPr/>
          <p:nvPr/>
        </p:nvGrpSpPr>
        <p:grpSpPr>
          <a:xfrm>
            <a:off x="634851" y="4307682"/>
            <a:ext cx="2405714" cy="2122038"/>
            <a:chOff x="634851" y="4307682"/>
            <a:chExt cx="2405714" cy="2122038"/>
          </a:xfrm>
        </p:grpSpPr>
        <p:grpSp>
          <p:nvGrpSpPr>
            <p:cNvPr id="14" name="Group 13"/>
            <p:cNvGrpSpPr/>
            <p:nvPr/>
          </p:nvGrpSpPr>
          <p:grpSpPr>
            <a:xfrm>
              <a:off x="634851" y="4307682"/>
              <a:ext cx="960199" cy="970385"/>
              <a:chOff x="699313" y="2289942"/>
              <a:chExt cx="979453" cy="989843"/>
            </a:xfrm>
            <a:solidFill>
              <a:srgbClr val="A6A6A6"/>
            </a:solidFill>
          </p:grpSpPr>
          <p:sp>
            <p:nvSpPr>
              <p:cNvPr id="33"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TextBox 33"/>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16" name="Group 15"/>
            <p:cNvGrpSpPr/>
            <p:nvPr/>
          </p:nvGrpSpPr>
          <p:grpSpPr>
            <a:xfrm>
              <a:off x="1885685" y="4421484"/>
              <a:ext cx="1154880" cy="914165"/>
              <a:chOff x="702726" y="4244294"/>
              <a:chExt cx="862790" cy="666531"/>
            </a:xfrm>
          </p:grpSpPr>
          <p:sp>
            <p:nvSpPr>
              <p:cNvPr id="27" name="TextBox 26"/>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28" name="Group 27"/>
              <p:cNvGrpSpPr/>
              <p:nvPr/>
            </p:nvGrpSpPr>
            <p:grpSpPr>
              <a:xfrm>
                <a:off x="702726" y="4244294"/>
                <a:ext cx="862790" cy="429878"/>
                <a:chOff x="5416547" y="3144838"/>
                <a:chExt cx="1352553" cy="565150"/>
              </a:xfrm>
              <a:solidFill>
                <a:srgbClr val="A5A5A5"/>
              </a:solidFill>
            </p:grpSpPr>
            <p:sp>
              <p:nvSpPr>
                <p:cNvPr id="29"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p:cNvGrpSpPr/>
            <p:nvPr/>
          </p:nvGrpSpPr>
          <p:grpSpPr>
            <a:xfrm>
              <a:off x="1360059" y="5472084"/>
              <a:ext cx="1051375" cy="957636"/>
              <a:chOff x="682780" y="3078042"/>
              <a:chExt cx="1051375" cy="957636"/>
            </a:xfrm>
            <a:solidFill>
              <a:schemeClr val="tx1">
                <a:lumMod val="50000"/>
              </a:schemeClr>
            </a:solidFill>
          </p:grpSpPr>
          <p:grpSp>
            <p:nvGrpSpPr>
              <p:cNvPr id="21" name="Group 20"/>
              <p:cNvGrpSpPr/>
              <p:nvPr/>
            </p:nvGrpSpPr>
            <p:grpSpPr>
              <a:xfrm>
                <a:off x="682780" y="3078042"/>
                <a:ext cx="1051375" cy="661144"/>
                <a:chOff x="681416" y="4028239"/>
                <a:chExt cx="634251" cy="379977"/>
              </a:xfrm>
              <a:grpFill/>
            </p:grpSpPr>
            <p:sp>
              <p:nvSpPr>
                <p:cNvPr id="23"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22" name="TextBox 21"/>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5" name="Picture 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46374" y="2701326"/>
            <a:ext cx="1011600" cy="1011600"/>
          </a:xfrm>
          <a:prstGeom prst="rect">
            <a:avLst/>
          </a:prstGeom>
        </p:spPr>
      </p:pic>
      <p:pic>
        <p:nvPicPr>
          <p:cNvPr id="6" name="Picture 5"/>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7297211" y="2701326"/>
            <a:ext cx="1011600" cy="1011600"/>
          </a:xfrm>
          <a:prstGeom prst="rect">
            <a:avLst/>
          </a:prstGeom>
        </p:spPr>
      </p:pic>
      <p:pic>
        <p:nvPicPr>
          <p:cNvPr id="9" name="Picture 8"/>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229640" y="1586040"/>
            <a:ext cx="1011600" cy="1011600"/>
          </a:xfrm>
          <a:prstGeom prst="rect">
            <a:avLst/>
          </a:prstGeom>
        </p:spPr>
      </p:pic>
      <p:pic>
        <p:nvPicPr>
          <p:cNvPr id="11" name="Picture 10"/>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457591" y="1586040"/>
            <a:ext cx="1011600" cy="1011600"/>
          </a:xfrm>
          <a:prstGeom prst="rect">
            <a:avLst/>
          </a:prstGeom>
        </p:spPr>
      </p:pic>
      <p:sp>
        <p:nvSpPr>
          <p:cNvPr id="35" name="Freeform 34"/>
          <p:cNvSpPr/>
          <p:nvPr/>
        </p:nvSpPr>
        <p:spPr>
          <a:xfrm>
            <a:off x="7251766" y="1899765"/>
            <a:ext cx="1761524" cy="73883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Freeform 35"/>
          <p:cNvSpPr/>
          <p:nvPr/>
        </p:nvSpPr>
        <p:spPr>
          <a:xfrm>
            <a:off x="5137675" y="3140234"/>
            <a:ext cx="869462" cy="45719"/>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89318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Hadoop Ecosystem</a:t>
            </a:r>
            <a:endParaRPr lang="en-GB" dirty="0"/>
          </a:p>
        </p:txBody>
      </p:sp>
      <p:pic>
        <p:nvPicPr>
          <p:cNvPr id="4" name="Picture 3"/>
          <p:cNvPicPr>
            <a:picLocks noChangeAspect="1"/>
          </p:cNvPicPr>
          <p:nvPr/>
        </p:nvPicPr>
        <p:blipFill>
          <a:blip r:embed="rId3"/>
          <a:stretch>
            <a:fillRect/>
          </a:stretch>
        </p:blipFill>
        <p:spPr>
          <a:xfrm>
            <a:off x="1181792" y="1447800"/>
            <a:ext cx="9826828" cy="4572000"/>
          </a:xfrm>
          <a:prstGeom prst="rect">
            <a:avLst/>
          </a:prstGeom>
        </p:spPr>
      </p:pic>
    </p:spTree>
    <p:extLst>
      <p:ext uri="{BB962C8B-B14F-4D97-AF65-F5344CB8AC3E}">
        <p14:creationId xmlns:p14="http://schemas.microsoft.com/office/powerpoint/2010/main" val="280714804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Tuple</a:t>
            </a:r>
          </a:p>
        </p:txBody>
      </p:sp>
      <p:sp>
        <p:nvSpPr>
          <p:cNvPr id="4" name="TextBox 3"/>
          <p:cNvSpPr txBox="1"/>
          <p:nvPr/>
        </p:nvSpPr>
        <p:spPr>
          <a:xfrm>
            <a:off x="1295400" y="3200400"/>
            <a:ext cx="9448800" cy="627864"/>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GB" sz="3200" b="0" i="0" u="none" strike="noStrike" kern="1200" cap="none" spc="0" normalizeH="0" baseline="0" noProof="0" dirty="0">
                <a:ln>
                  <a:noFill/>
                </a:ln>
                <a:solidFill>
                  <a:srgbClr val="FFFF00">
                    <a:alpha val="99000"/>
                  </a:srgbClr>
                </a:solidFill>
                <a:effectLst/>
                <a:uLnTx/>
                <a:uFillTx/>
                <a:latin typeface="Calibri" panose="020F0502020204030204"/>
                <a:ea typeface="+mn-ea"/>
                <a:cs typeface="+mn-cs"/>
              </a:rPr>
              <a:t>(“Allan Mitchell”, “Storm Concepts”, “2014-11-22”)</a:t>
            </a:r>
          </a:p>
        </p:txBody>
      </p:sp>
    </p:spTree>
    <p:extLst>
      <p:ext uri="{BB962C8B-B14F-4D97-AF65-F5344CB8AC3E}">
        <p14:creationId xmlns:p14="http://schemas.microsoft.com/office/powerpoint/2010/main" val="19498791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Stream</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8" name="Flowchart: Alternate Process 7"/>
          <p:cNvSpPr/>
          <p:nvPr/>
        </p:nvSpPr>
        <p:spPr bwMode="auto">
          <a:xfrm>
            <a:off x="-60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10385424"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3900776" y="3573318"/>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a:off x="520700" y="4469299"/>
            <a:ext cx="11149013" cy="30480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118100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Spout</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10385424"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3900776" y="3573318"/>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a:off x="520700" y="4469299"/>
            <a:ext cx="11149013" cy="30480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pic>
        <p:nvPicPr>
          <p:cNvPr id="13" name="Picture 2" descr="http://www.hpwarehouse.co.uk/media/catalog/product/cache/1/image/9df78eab33525d08d6e5fb8d27136e95/p/r/profile-mono-basin-mixer-t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79" y="3124201"/>
            <a:ext cx="1290637" cy="129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4587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Spouts</a:t>
            </a:r>
            <a:endParaRPr lang="en-GB" dirty="0"/>
          </a:p>
        </p:txBody>
      </p:sp>
      <p:sp>
        <p:nvSpPr>
          <p:cNvPr id="3" name="Text Placeholder 2"/>
          <p:cNvSpPr>
            <a:spLocks noGrp="1"/>
          </p:cNvSpPr>
          <p:nvPr>
            <p:ph type="body" sz="quarter" idx="10"/>
          </p:nvPr>
        </p:nvSpPr>
        <p:spPr>
          <a:xfrm>
            <a:off x="520701" y="1447799"/>
            <a:ext cx="11149013" cy="2339102"/>
          </a:xfrm>
        </p:spPr>
        <p:txBody>
          <a:bodyPr/>
          <a:lstStyle/>
          <a:p>
            <a:r>
              <a:rPr lang="en-GB" dirty="0" smtClean="0"/>
              <a:t>Producers of Data</a:t>
            </a:r>
          </a:p>
          <a:p>
            <a:pPr lvl="1"/>
            <a:r>
              <a:rPr lang="en-GB" dirty="0" smtClean="0"/>
              <a:t>Logs</a:t>
            </a:r>
          </a:p>
          <a:p>
            <a:pPr lvl="1"/>
            <a:r>
              <a:rPr lang="en-GB" dirty="0" smtClean="0"/>
              <a:t>API</a:t>
            </a:r>
          </a:p>
          <a:p>
            <a:pPr lvl="1"/>
            <a:r>
              <a:rPr lang="en-GB" dirty="0" smtClean="0"/>
              <a:t>Queues</a:t>
            </a:r>
          </a:p>
          <a:p>
            <a:pPr lvl="1"/>
            <a:r>
              <a:rPr lang="en-GB" dirty="0" smtClean="0"/>
              <a:t>Event Data</a:t>
            </a:r>
            <a:endParaRPr lang="en-GB" dirty="0"/>
          </a:p>
        </p:txBody>
      </p:sp>
    </p:spTree>
    <p:extLst>
      <p:ext uri="{BB962C8B-B14F-4D97-AF65-F5344CB8AC3E}">
        <p14:creationId xmlns:p14="http://schemas.microsoft.com/office/powerpoint/2010/main" val="270452941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uslse"/>
          <p:cNvSpPr>
            <a:spLocks/>
          </p:cNvSpPr>
          <p:nvPr/>
        </p:nvSpPr>
        <p:spPr bwMode="auto">
          <a:xfrm flipH="1">
            <a:off x="626664" y="-361936"/>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grpSp>
        <p:nvGrpSpPr>
          <p:cNvPr id="459" name="Group 458"/>
          <p:cNvGrpSpPr/>
          <p:nvPr/>
        </p:nvGrpSpPr>
        <p:grpSpPr>
          <a:xfrm>
            <a:off x="324356" y="-68910"/>
            <a:ext cx="11184412" cy="6995908"/>
            <a:chOff x="323536" y="-69407"/>
            <a:chExt cx="11185999" cy="6996901"/>
          </a:xfrm>
        </p:grpSpPr>
        <p:pic>
          <p:nvPicPr>
            <p:cNvPr id="11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96243" y="546518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06806" y="599227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01189" y="600781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3823" y="6024563"/>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3510" y="573545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 name="Group 114"/>
            <p:cNvGrpSpPr/>
            <p:nvPr/>
          </p:nvGrpSpPr>
          <p:grpSpPr>
            <a:xfrm>
              <a:off x="323536" y="-69407"/>
              <a:ext cx="11185999" cy="6653859"/>
              <a:chOff x="323536" y="-69407"/>
              <a:chExt cx="11185999" cy="6653859"/>
            </a:xfrm>
          </p:grpSpPr>
          <p:pic>
            <p:nvPicPr>
              <p:cNvPr id="1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3514" y="245080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a:spLocks noChangeArrowheads="1"/>
              </p:cNvSpPr>
              <p:nvPr/>
            </p:nvSpPr>
            <p:spPr bwMode="auto">
              <a:xfrm>
                <a:off x="323536" y="316980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pic>
            <p:nvPicPr>
              <p:cNvPr id="11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8806" y="1585086"/>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676" y="92583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6833" y="94236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16256" y="114564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3424" y="162915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73485" y="419959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6862" y="3415182"/>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21332" y="516189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569" y="-6940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52867" y="509272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1083" y="371024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5444" y="841745"/>
                <a:ext cx="1067180" cy="93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78849" y="501140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7439" y="13957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40302" y="4703936"/>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55851" y="50900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2270" y="3913072"/>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2102" y="4836421"/>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88869" y="4094248"/>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2211" y="2631490"/>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37153" y="475052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71393" y="573212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9262" y="86573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59007" y="1082695"/>
                <a:ext cx="723623" cy="63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656" name="THOUSANDS OF ELEVATORS"/>
          <p:cNvSpPr>
            <a:spLocks/>
          </p:cNvSpPr>
          <p:nvPr/>
        </p:nvSpPr>
        <p:spPr bwMode="auto">
          <a:xfrm flipH="1">
            <a:off x="607740" y="-339887"/>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sp>
        <p:nvSpPr>
          <p:cNvPr id="451" name="puslse"/>
          <p:cNvSpPr/>
          <p:nvPr/>
        </p:nvSpPr>
        <p:spPr bwMode="auto">
          <a:xfrm rot="18829287" flipV="1">
            <a:off x="3652054" y="1326312"/>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2" name="puslse"/>
          <p:cNvSpPr/>
          <p:nvPr/>
        </p:nvSpPr>
        <p:spPr bwMode="auto">
          <a:xfrm rot="18829287" flipV="1">
            <a:off x="4226780" y="1669024"/>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3" name="puslse"/>
          <p:cNvSpPr/>
          <p:nvPr/>
        </p:nvSpPr>
        <p:spPr bwMode="auto">
          <a:xfrm rot="18829287" flipV="1">
            <a:off x="4761853" y="2026864"/>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4" name="puslse"/>
          <p:cNvSpPr/>
          <p:nvPr/>
        </p:nvSpPr>
        <p:spPr bwMode="auto">
          <a:xfrm rot="7873067" flipH="1" flipV="1">
            <a:off x="7386909" y="5518481"/>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5" name="puslse"/>
          <p:cNvSpPr/>
          <p:nvPr/>
        </p:nvSpPr>
        <p:spPr bwMode="auto">
          <a:xfrm rot="7873067" flipH="1" flipV="1">
            <a:off x="7175612" y="5270915"/>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6" name="puslse"/>
          <p:cNvSpPr/>
          <p:nvPr/>
        </p:nvSpPr>
        <p:spPr bwMode="auto">
          <a:xfrm rot="7873067" flipH="1" flipV="1">
            <a:off x="7070029" y="5038319"/>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cxnSp>
        <p:nvCxnSpPr>
          <p:cNvPr id="491" name="C - S"/>
          <p:cNvCxnSpPr/>
          <p:nvPr/>
        </p:nvCxnSpPr>
        <p:spPr>
          <a:xfrm flipH="1">
            <a:off x="4001888" y="2083088"/>
            <a:ext cx="3420308" cy="0"/>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94" name="S - C"/>
          <p:cNvCxnSpPr/>
          <p:nvPr/>
        </p:nvCxnSpPr>
        <p:spPr>
          <a:xfrm>
            <a:off x="4147615" y="1834994"/>
            <a:ext cx="3420308" cy="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34" name="C - L"/>
          <p:cNvCxnSpPr/>
          <p:nvPr/>
        </p:nvCxnSpPr>
        <p:spPr>
          <a:xfrm flipH="1">
            <a:off x="5899529" y="4598688"/>
            <a:ext cx="2533672" cy="1393228"/>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4" name="L - C"/>
          <p:cNvCxnSpPr/>
          <p:nvPr/>
        </p:nvCxnSpPr>
        <p:spPr>
          <a:xfrm flipV="1">
            <a:off x="6030799" y="4348204"/>
            <a:ext cx="2244541" cy="1247410"/>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5" name="L - S"/>
          <p:cNvCxnSpPr/>
          <p:nvPr/>
        </p:nvCxnSpPr>
        <p:spPr>
          <a:xfrm flipH="1" flipV="1">
            <a:off x="2647065" y="3579354"/>
            <a:ext cx="1159848" cy="131170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6" name="S - L"/>
          <p:cNvCxnSpPr/>
          <p:nvPr/>
        </p:nvCxnSpPr>
        <p:spPr>
          <a:xfrm>
            <a:off x="3184316" y="3532680"/>
            <a:ext cx="1338416" cy="146566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48" name="Rectangle 10247"/>
          <p:cNvSpPr/>
          <p:nvPr/>
        </p:nvSpPr>
        <p:spPr bwMode="auto">
          <a:xfrm>
            <a:off x="2870914" y="423336"/>
            <a:ext cx="4256432" cy="5028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An example of the Internet of Things</a:t>
            </a:r>
            <a:endParaRPr lang="en-US" dirty="0"/>
          </a:p>
        </p:txBody>
      </p:sp>
      <p:sp>
        <p:nvSpPr>
          <p:cNvPr id="12" name="Pie 11"/>
          <p:cNvSpPr/>
          <p:nvPr/>
        </p:nvSpPr>
        <p:spPr bwMode="auto">
          <a:xfrm>
            <a:off x="5843274" y="1866235"/>
            <a:ext cx="594691" cy="584708"/>
          </a:xfrm>
          <a:prstGeom prst="pie">
            <a:avLst>
              <a:gd name="adj1" fmla="val 10832146"/>
              <a:gd name="adj2" fmla="val 285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ELEVATOR"/>
          <p:cNvGrpSpPr/>
          <p:nvPr/>
        </p:nvGrpSpPr>
        <p:grpSpPr>
          <a:xfrm>
            <a:off x="5287223" y="1824142"/>
            <a:ext cx="1739461" cy="3066913"/>
            <a:chOff x="5287108" y="1823914"/>
            <a:chExt cx="1739708" cy="3067348"/>
          </a:xfrm>
        </p:grpSpPr>
        <p:grpSp>
          <p:nvGrpSpPr>
            <p:cNvPr id="16" name="Elevator"/>
            <p:cNvGrpSpPr/>
            <p:nvPr/>
          </p:nvGrpSpPr>
          <p:grpSpPr>
            <a:xfrm>
              <a:off x="5287108" y="2253513"/>
              <a:ext cx="1739708" cy="2637749"/>
              <a:chOff x="5197630" y="2221464"/>
              <a:chExt cx="1739708" cy="2637749"/>
            </a:xfrm>
          </p:grpSpPr>
          <p:grpSp>
            <p:nvGrpSpPr>
              <p:cNvPr id="13" name="Group 12"/>
              <p:cNvGrpSpPr/>
              <p:nvPr/>
            </p:nvGrpSpPr>
            <p:grpSpPr>
              <a:xfrm>
                <a:off x="5436491" y="2471797"/>
                <a:ext cx="1265531" cy="2342783"/>
                <a:chOff x="5436491" y="2471797"/>
                <a:chExt cx="1265531" cy="2342783"/>
              </a:xfrm>
            </p:grpSpPr>
            <p:sp>
              <p:nvSpPr>
                <p:cNvPr id="9" name="Rectangle 8"/>
                <p:cNvSpPr/>
                <p:nvPr/>
              </p:nvSpPr>
              <p:spPr bwMode="auto">
                <a:xfrm>
                  <a:off x="5436491"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6" name="Rectangle 445"/>
                <p:cNvSpPr/>
                <p:nvPr/>
              </p:nvSpPr>
              <p:spPr bwMode="auto">
                <a:xfrm>
                  <a:off x="6067484"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506103"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Rectangle 446"/>
                <p:cNvSpPr/>
                <p:nvPr/>
              </p:nvSpPr>
              <p:spPr bwMode="auto">
                <a:xfrm>
                  <a:off x="6137096"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5" name="Rectangle 444"/>
              <p:cNvSpPr/>
              <p:nvPr/>
            </p:nvSpPr>
            <p:spPr bwMode="auto">
              <a:xfrm>
                <a:off x="5197630" y="2221464"/>
                <a:ext cx="1739708" cy="2637749"/>
              </a:xfrm>
              <a:custGeom>
                <a:avLst/>
                <a:gdLst/>
                <a:ahLst/>
                <a:cxnLst/>
                <a:rect l="l" t="t" r="r" b="b"/>
                <a:pathLst>
                  <a:path w="1739708" h="2637749">
                    <a:moveTo>
                      <a:pt x="0" y="0"/>
                    </a:moveTo>
                    <a:lnTo>
                      <a:pt x="1739708" y="0"/>
                    </a:lnTo>
                    <a:lnTo>
                      <a:pt x="1739708" y="32049"/>
                    </a:lnTo>
                    <a:lnTo>
                      <a:pt x="1739708" y="250333"/>
                    </a:lnTo>
                    <a:lnTo>
                      <a:pt x="1739708" y="2637749"/>
                    </a:lnTo>
                    <a:lnTo>
                      <a:pt x="1486960" y="2637749"/>
                    </a:lnTo>
                    <a:lnTo>
                      <a:pt x="1486960" y="250333"/>
                    </a:lnTo>
                    <a:lnTo>
                      <a:pt x="252748" y="250333"/>
                    </a:lnTo>
                    <a:lnTo>
                      <a:pt x="252748" y="2637749"/>
                    </a:lnTo>
                    <a:lnTo>
                      <a:pt x="0" y="2637749"/>
                    </a:lnTo>
                    <a:lnTo>
                      <a:pt x="0" y="250333"/>
                    </a:lnTo>
                    <a:lnTo>
                      <a:pt x="0" y="32049"/>
                    </a:lnTo>
                    <a:close/>
                  </a:path>
                </a:pathLst>
              </a:custGeom>
              <a:pattFill prst="lgGrid">
                <a:fgClr>
                  <a:schemeClr val="tx1"/>
                </a:fgClr>
                <a:bgClr>
                  <a:schemeClr val="bg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6" name="LOAD METER"/>
            <p:cNvSpPr>
              <a:spLocks noChangeAspect="1"/>
            </p:cNvSpPr>
            <p:nvPr/>
          </p:nvSpPr>
          <p:spPr bwMode="auto">
            <a:xfrm rot="1919497">
              <a:off x="5827174" y="1823914"/>
              <a:ext cx="666666" cy="566397"/>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4" name="C - S"/>
          <p:cNvCxnSpPr/>
          <p:nvPr/>
        </p:nvCxnSpPr>
        <p:spPr>
          <a:xfrm flipH="1">
            <a:off x="7067254" y="3073278"/>
            <a:ext cx="767394" cy="337589"/>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S - C"/>
          <p:cNvCxnSpPr/>
          <p:nvPr/>
        </p:nvCxnSpPr>
        <p:spPr>
          <a:xfrm flipV="1">
            <a:off x="7210896" y="2661677"/>
            <a:ext cx="623753" cy="2578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C - S"/>
          <p:cNvCxnSpPr/>
          <p:nvPr/>
        </p:nvCxnSpPr>
        <p:spPr>
          <a:xfrm flipH="1">
            <a:off x="5158275" y="5129857"/>
            <a:ext cx="814719" cy="6074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 - C"/>
          <p:cNvCxnSpPr/>
          <p:nvPr/>
        </p:nvCxnSpPr>
        <p:spPr>
          <a:xfrm flipV="1">
            <a:off x="5148555" y="5015453"/>
            <a:ext cx="563487" cy="33599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 - S"/>
          <p:cNvCxnSpPr/>
          <p:nvPr/>
        </p:nvCxnSpPr>
        <p:spPr>
          <a:xfrm flipH="1">
            <a:off x="3633011" y="3158919"/>
            <a:ext cx="1402507" cy="0"/>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 - C"/>
          <p:cNvCxnSpPr/>
          <p:nvPr/>
        </p:nvCxnSpPr>
        <p:spPr>
          <a:xfrm flipV="1">
            <a:off x="3891191" y="2919552"/>
            <a:ext cx="1234901" cy="2"/>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a:spLocks noChangeArrowheads="1"/>
          </p:cNvSpPr>
          <p:nvPr/>
        </p:nvSpPr>
        <p:spPr bwMode="auto">
          <a:xfrm>
            <a:off x="324355" y="3169837"/>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0" name="Business planner"/>
          <p:cNvGrpSpPr/>
          <p:nvPr/>
        </p:nvGrpSpPr>
        <p:grpSpPr>
          <a:xfrm>
            <a:off x="1589320" y="4823295"/>
            <a:ext cx="3652784" cy="1968200"/>
            <a:chOff x="1588681" y="4823492"/>
            <a:chExt cx="3653302" cy="1968480"/>
          </a:xfrm>
        </p:grpSpPr>
        <p:grpSp>
          <p:nvGrpSpPr>
            <p:cNvPr id="5" name="LAPTOP"/>
            <p:cNvGrpSpPr/>
            <p:nvPr/>
          </p:nvGrpSpPr>
          <p:grpSpPr>
            <a:xfrm>
              <a:off x="2870456" y="5203233"/>
              <a:ext cx="2371527" cy="1588739"/>
              <a:chOff x="2870456" y="5203233"/>
              <a:chExt cx="2371527" cy="1588739"/>
            </a:xfrm>
          </p:grpSpPr>
          <p:pic>
            <p:nvPicPr>
              <p:cNvPr id="880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03907" y="5250676"/>
                <a:ext cx="1904624" cy="110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9" name="Round Same Side Corner Rectangle 11"/>
              <p:cNvSpPr/>
              <p:nvPr/>
            </p:nvSpPr>
            <p:spPr>
              <a:xfrm>
                <a:off x="2870456" y="5203233"/>
                <a:ext cx="2371527" cy="1588739"/>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5"/>
              </a:solidFill>
              <a:ln w="25400" cap="flat" cmpd="sng" algn="ctr">
                <a:noFill/>
                <a:prstDash val="solid"/>
              </a:ln>
              <a:effectLst/>
            </p:spPr>
            <p:txBody>
              <a:bodyPr rtlCol="0" anchor="ctr"/>
              <a:lstStyle/>
              <a:p>
                <a:pPr algn="ctr" defTabSz="914225">
                  <a:defRPr/>
                </a:pPr>
                <a:endParaRPr lang="en-US" kern="0">
                  <a:solidFill>
                    <a:srgbClr val="008272"/>
                  </a:solidFill>
                  <a:latin typeface="Segoe"/>
                </a:endParaRPr>
              </a:p>
            </p:txBody>
          </p:sp>
        </p:grpSp>
        <p:sp>
          <p:nvSpPr>
            <p:cNvPr id="120" name="Freeform 119"/>
            <p:cNvSpPr>
              <a:spLocks noChangeAspect="1"/>
            </p:cNvSpPr>
            <p:nvPr/>
          </p:nvSpPr>
          <p:spPr bwMode="auto">
            <a:xfrm rot="5400000">
              <a:off x="1642582" y="5150486"/>
              <a:ext cx="1158439" cy="1266242"/>
            </a:xfrm>
            <a:custGeom>
              <a:avLst/>
              <a:gdLst>
                <a:gd name="connsiteX0" fmla="*/ 2462596 w 4662375"/>
                <a:gd name="connsiteY0" fmla="*/ 2915589 h 5096249"/>
                <a:gd name="connsiteX1" fmla="*/ 2462596 w 4662375"/>
                <a:gd name="connsiteY1" fmla="*/ 0 h 5096249"/>
                <a:gd name="connsiteX2" fmla="*/ 2531896 w 4662375"/>
                <a:gd name="connsiteY2" fmla="*/ 0 h 5096249"/>
                <a:gd name="connsiteX3" fmla="*/ 2642482 w 4662375"/>
                <a:gd name="connsiteY3" fmla="*/ 0 h 5096249"/>
                <a:gd name="connsiteX4" fmla="*/ 4010268 w 4662375"/>
                <a:gd name="connsiteY4" fmla="*/ 0 h 5096249"/>
                <a:gd name="connsiteX5" fmla="*/ 4010268 w 4662375"/>
                <a:gd name="connsiteY5" fmla="*/ 914400 h 5096249"/>
                <a:gd name="connsiteX6" fmla="*/ 4362570 w 4662375"/>
                <a:gd name="connsiteY6" fmla="*/ 914400 h 5096249"/>
                <a:gd name="connsiteX7" fmla="*/ 4362570 w 4662375"/>
                <a:gd name="connsiteY7" fmla="*/ 0 h 5096249"/>
                <a:gd name="connsiteX8" fmla="*/ 4662373 w 4662375"/>
                <a:gd name="connsiteY8" fmla="*/ 0 h 5096249"/>
                <a:gd name="connsiteX9" fmla="*/ 4662373 w 4662375"/>
                <a:gd name="connsiteY9" fmla="*/ 1978702 h 5096249"/>
                <a:gd name="connsiteX10" fmla="*/ 4362570 w 4662375"/>
                <a:gd name="connsiteY10" fmla="*/ 1978702 h 5096249"/>
                <a:gd name="connsiteX11" fmla="*/ 4362570 w 4662375"/>
                <a:gd name="connsiteY11" fmla="*/ 1210188 h 5096249"/>
                <a:gd name="connsiteX12" fmla="*/ 4010268 w 4662375"/>
                <a:gd name="connsiteY12" fmla="*/ 1210188 h 5096249"/>
                <a:gd name="connsiteX13" fmla="*/ 4010268 w 4662375"/>
                <a:gd name="connsiteY13" fmla="*/ 1978702 h 5096249"/>
                <a:gd name="connsiteX14" fmla="*/ 2642482 w 4662375"/>
                <a:gd name="connsiteY14" fmla="*/ 1978702 h 5096249"/>
                <a:gd name="connsiteX15" fmla="*/ 2642482 w 4662375"/>
                <a:gd name="connsiteY15" fmla="*/ 2915589 h 5096249"/>
                <a:gd name="connsiteX16" fmla="*/ 2246903 w 4662375"/>
                <a:gd name="connsiteY16" fmla="*/ 2231773 h 5096249"/>
                <a:gd name="connsiteX17" fmla="*/ 2246903 w 4662375"/>
                <a:gd name="connsiteY17" fmla="*/ 1197450 h 5096249"/>
                <a:gd name="connsiteX18" fmla="*/ 2295311 w 4662375"/>
                <a:gd name="connsiteY18" fmla="*/ 1197450 h 5096249"/>
                <a:gd name="connsiteX19" fmla="*/ 2295311 w 4662375"/>
                <a:gd name="connsiteY19" fmla="*/ 2231773 h 5096249"/>
                <a:gd name="connsiteX20" fmla="*/ 1831883 w 4662375"/>
                <a:gd name="connsiteY20" fmla="*/ 4957395 h 5096249"/>
                <a:gd name="connsiteX21" fmla="*/ 1968087 w 4662375"/>
                <a:gd name="connsiteY21" fmla="*/ 4761982 h 5096249"/>
                <a:gd name="connsiteX22" fmla="*/ 2990273 w 4662375"/>
                <a:gd name="connsiteY22" fmla="*/ 4565477 h 5096249"/>
                <a:gd name="connsiteX23" fmla="*/ 3450290 w 4662375"/>
                <a:gd name="connsiteY23" fmla="*/ 4139006 h 5096249"/>
                <a:gd name="connsiteX24" fmla="*/ 3450400 w 4662375"/>
                <a:gd name="connsiteY24" fmla="*/ 3418946 h 5096249"/>
                <a:gd name="connsiteX25" fmla="*/ 3591935 w 4662375"/>
                <a:gd name="connsiteY25" fmla="*/ 3252896 h 5096249"/>
                <a:gd name="connsiteX26" fmla="*/ 3752873 w 4662375"/>
                <a:gd name="connsiteY26" fmla="*/ 3411334 h 5096249"/>
                <a:gd name="connsiteX27" fmla="*/ 3757871 w 4662375"/>
                <a:gd name="connsiteY27" fmla="*/ 4153764 h 5096249"/>
                <a:gd name="connsiteX28" fmla="*/ 3050372 w 4662375"/>
                <a:gd name="connsiteY28" fmla="*/ 4925758 h 5096249"/>
                <a:gd name="connsiteX29" fmla="*/ 2027297 w 4662375"/>
                <a:gd name="connsiteY29" fmla="*/ 5093599 h 5096249"/>
                <a:gd name="connsiteX30" fmla="*/ 1831883 w 4662375"/>
                <a:gd name="connsiteY30" fmla="*/ 4957395 h 5096249"/>
                <a:gd name="connsiteX31" fmla="*/ 1297569 w 4662375"/>
                <a:gd name="connsiteY31" fmla="*/ 872148 h 5096249"/>
                <a:gd name="connsiteX32" fmla="*/ 1312355 w 4662375"/>
                <a:gd name="connsiteY32" fmla="*/ 828885 h 5096249"/>
                <a:gd name="connsiteX33" fmla="*/ 2264140 w 4662375"/>
                <a:gd name="connsiteY33" fmla="*/ 1154184 h 5096249"/>
                <a:gd name="connsiteX34" fmla="*/ 2249353 w 4662375"/>
                <a:gd name="connsiteY34" fmla="*/ 1197447 h 5096249"/>
                <a:gd name="connsiteX35" fmla="*/ 1112327 w 4662375"/>
                <a:gd name="connsiteY35" fmla="*/ 3702486 h 5096249"/>
                <a:gd name="connsiteX36" fmla="*/ 1192279 w 4662375"/>
                <a:gd name="connsiteY36" fmla="*/ 3340014 h 5096249"/>
                <a:gd name="connsiteX37" fmla="*/ 1700044 w 4662375"/>
                <a:gd name="connsiteY37" fmla="*/ 3031967 h 5096249"/>
                <a:gd name="connsiteX38" fmla="*/ 1820205 w 4662375"/>
                <a:gd name="connsiteY38" fmla="*/ 3061384 h 5096249"/>
                <a:gd name="connsiteX39" fmla="*/ 1829233 w 4662375"/>
                <a:gd name="connsiteY39" fmla="*/ 3064583 h 5096249"/>
                <a:gd name="connsiteX40" fmla="*/ 1829233 w 4662375"/>
                <a:gd name="connsiteY40" fmla="*/ 2449020 h 5096249"/>
                <a:gd name="connsiteX41" fmla="*/ 2059707 w 4662375"/>
                <a:gd name="connsiteY41" fmla="*/ 2218546 h 5096249"/>
                <a:gd name="connsiteX42" fmla="*/ 2290181 w 4662375"/>
                <a:gd name="connsiteY42" fmla="*/ 2449020 h 5096249"/>
                <a:gd name="connsiteX43" fmla="*/ 2290181 w 4662375"/>
                <a:gd name="connsiteY43" fmla="*/ 3352274 h 5096249"/>
                <a:gd name="connsiteX44" fmla="*/ 2736137 w 4662375"/>
                <a:gd name="connsiteY44" fmla="*/ 3461449 h 5096249"/>
                <a:gd name="connsiteX45" fmla="*/ 2736137 w 4662375"/>
                <a:gd name="connsiteY45" fmla="*/ 2720716 h 5096249"/>
                <a:gd name="connsiteX46" fmla="*/ 3058426 w 4662375"/>
                <a:gd name="connsiteY46" fmla="*/ 2398427 h 5096249"/>
                <a:gd name="connsiteX47" fmla="*/ 3077159 w 4662375"/>
                <a:gd name="connsiteY47" fmla="*/ 2400315 h 5096249"/>
                <a:gd name="connsiteX48" fmla="*/ 3095902 w 4662375"/>
                <a:gd name="connsiteY48" fmla="*/ 2398426 h 5096249"/>
                <a:gd name="connsiteX49" fmla="*/ 4340086 w 4662375"/>
                <a:gd name="connsiteY49" fmla="*/ 2398427 h 5096249"/>
                <a:gd name="connsiteX50" fmla="*/ 4662375 w 4662375"/>
                <a:gd name="connsiteY50" fmla="*/ 2720716 h 5096249"/>
                <a:gd name="connsiteX51" fmla="*/ 4662374 w 4662375"/>
                <a:gd name="connsiteY51" fmla="*/ 2720715 h 5096249"/>
                <a:gd name="connsiteX52" fmla="*/ 4340085 w 4662375"/>
                <a:gd name="connsiteY52" fmla="*/ 3043004 h 5096249"/>
                <a:gd name="connsiteX53" fmla="*/ 3380715 w 4662375"/>
                <a:gd name="connsiteY53" fmla="*/ 3043004 h 5096249"/>
                <a:gd name="connsiteX54" fmla="*/ 3380714 w 4662375"/>
                <a:gd name="connsiteY54" fmla="*/ 3964900 h 5096249"/>
                <a:gd name="connsiteX55" fmla="*/ 3377595 w 4662375"/>
                <a:gd name="connsiteY55" fmla="*/ 3995841 h 5096249"/>
                <a:gd name="connsiteX56" fmla="*/ 3378993 w 4662375"/>
                <a:gd name="connsiteY56" fmla="*/ 4018774 h 5096249"/>
                <a:gd name="connsiteX57" fmla="*/ 3365279 w 4662375"/>
                <a:gd name="connsiteY57" fmla="*/ 4116364 h 5096249"/>
                <a:gd name="connsiteX58" fmla="*/ 3365278 w 4662375"/>
                <a:gd name="connsiteY58" fmla="*/ 4116363 h 5096249"/>
                <a:gd name="connsiteX59" fmla="*/ 2777015 w 4662375"/>
                <a:gd name="connsiteY59" fmla="*/ 4473245 h 5096249"/>
                <a:gd name="connsiteX60" fmla="*/ 1488622 w 4662375"/>
                <a:gd name="connsiteY60" fmla="*/ 4157835 h 5096249"/>
                <a:gd name="connsiteX61" fmla="*/ 1313766 w 4662375"/>
                <a:gd name="connsiteY61" fmla="*/ 4075666 h 5096249"/>
                <a:gd name="connsiteX62" fmla="*/ 1310326 w 4662375"/>
                <a:gd name="connsiteY62" fmla="*/ 4072541 h 5096249"/>
                <a:gd name="connsiteX63" fmla="*/ 1281283 w 4662375"/>
                <a:gd name="connsiteY63" fmla="*/ 4055089 h 5096249"/>
                <a:gd name="connsiteX64" fmla="*/ 1112327 w 4662375"/>
                <a:gd name="connsiteY64" fmla="*/ 3702486 h 5096249"/>
                <a:gd name="connsiteX65" fmla="*/ 0 w 4662375"/>
                <a:gd name="connsiteY65" fmla="*/ 3462729 h 5096249"/>
                <a:gd name="connsiteX66" fmla="*/ 539971 w 4662375"/>
                <a:gd name="connsiteY66" fmla="*/ 2915589 h 5096249"/>
                <a:gd name="connsiteX67" fmla="*/ 1079942 w 4662375"/>
                <a:gd name="connsiteY67" fmla="*/ 3462729 h 5096249"/>
                <a:gd name="connsiteX68" fmla="*/ 539971 w 4662375"/>
                <a:gd name="connsiteY68" fmla="*/ 4009869 h 5096249"/>
                <a:gd name="connsiteX69" fmla="*/ 0 w 4662375"/>
                <a:gd name="connsiteY69" fmla="*/ 3462729 h 509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62375" h="5096249">
                  <a:moveTo>
                    <a:pt x="2462596" y="2915589"/>
                  </a:moveTo>
                  <a:lnTo>
                    <a:pt x="2462596" y="0"/>
                  </a:lnTo>
                  <a:lnTo>
                    <a:pt x="2531896" y="0"/>
                  </a:lnTo>
                  <a:lnTo>
                    <a:pt x="2642482" y="0"/>
                  </a:lnTo>
                  <a:lnTo>
                    <a:pt x="4010268" y="0"/>
                  </a:lnTo>
                  <a:lnTo>
                    <a:pt x="4010268" y="914400"/>
                  </a:lnTo>
                  <a:lnTo>
                    <a:pt x="4362570" y="914400"/>
                  </a:lnTo>
                  <a:lnTo>
                    <a:pt x="4362570" y="0"/>
                  </a:lnTo>
                  <a:lnTo>
                    <a:pt x="4662373" y="0"/>
                  </a:lnTo>
                  <a:lnTo>
                    <a:pt x="4662373" y="1978702"/>
                  </a:lnTo>
                  <a:lnTo>
                    <a:pt x="4362570" y="1978702"/>
                  </a:lnTo>
                  <a:lnTo>
                    <a:pt x="4362570" y="1210188"/>
                  </a:lnTo>
                  <a:lnTo>
                    <a:pt x="4010268" y="1210188"/>
                  </a:lnTo>
                  <a:lnTo>
                    <a:pt x="4010268" y="1978702"/>
                  </a:lnTo>
                  <a:lnTo>
                    <a:pt x="2642482" y="1978702"/>
                  </a:lnTo>
                  <a:lnTo>
                    <a:pt x="2642482" y="2915589"/>
                  </a:lnTo>
                  <a:close/>
                  <a:moveTo>
                    <a:pt x="2246903" y="2231773"/>
                  </a:moveTo>
                  <a:lnTo>
                    <a:pt x="2246903" y="1197450"/>
                  </a:lnTo>
                  <a:lnTo>
                    <a:pt x="2295311" y="1197450"/>
                  </a:lnTo>
                  <a:lnTo>
                    <a:pt x="2295311" y="2231773"/>
                  </a:lnTo>
                  <a:close/>
                  <a:moveTo>
                    <a:pt x="1831883" y="4957395"/>
                  </a:moveTo>
                  <a:cubicBezTo>
                    <a:pt x="1815533" y="4865823"/>
                    <a:pt x="1876514" y="4778333"/>
                    <a:pt x="1968087" y="4761982"/>
                  </a:cubicBezTo>
                  <a:cubicBezTo>
                    <a:pt x="2369609" y="4684821"/>
                    <a:pt x="2593748" y="4662625"/>
                    <a:pt x="2990273" y="4565477"/>
                  </a:cubicBezTo>
                  <a:cubicBezTo>
                    <a:pt x="3183822" y="4529006"/>
                    <a:pt x="3439126" y="4352859"/>
                    <a:pt x="3450290" y="4139006"/>
                  </a:cubicBezTo>
                  <a:cubicBezTo>
                    <a:pt x="3450289" y="3897359"/>
                    <a:pt x="3450401" y="3660593"/>
                    <a:pt x="3450400" y="3418946"/>
                  </a:cubicBezTo>
                  <a:cubicBezTo>
                    <a:pt x="3450400" y="3325924"/>
                    <a:pt x="3541523" y="3254165"/>
                    <a:pt x="3591935" y="3252896"/>
                  </a:cubicBezTo>
                  <a:cubicBezTo>
                    <a:pt x="3642347" y="3251627"/>
                    <a:pt x="3752873" y="3318312"/>
                    <a:pt x="3752873" y="3411334"/>
                  </a:cubicBezTo>
                  <a:cubicBezTo>
                    <a:pt x="3752874" y="3701283"/>
                    <a:pt x="3757870" y="3863815"/>
                    <a:pt x="3757871" y="4153764"/>
                  </a:cubicBezTo>
                  <a:cubicBezTo>
                    <a:pt x="3757645" y="4483547"/>
                    <a:pt x="3421664" y="4841987"/>
                    <a:pt x="3050372" y="4925758"/>
                  </a:cubicBezTo>
                  <a:lnTo>
                    <a:pt x="2027297" y="5093599"/>
                  </a:lnTo>
                  <a:cubicBezTo>
                    <a:pt x="1935723" y="5109950"/>
                    <a:pt x="1848234" y="5048969"/>
                    <a:pt x="1831883" y="4957395"/>
                  </a:cubicBezTo>
                  <a:close/>
                  <a:moveTo>
                    <a:pt x="1297569" y="872148"/>
                  </a:moveTo>
                  <a:lnTo>
                    <a:pt x="1312355" y="828885"/>
                  </a:lnTo>
                  <a:lnTo>
                    <a:pt x="2264140" y="1154184"/>
                  </a:lnTo>
                  <a:lnTo>
                    <a:pt x="2249353" y="1197447"/>
                  </a:lnTo>
                  <a:close/>
                  <a:moveTo>
                    <a:pt x="1112327" y="3702486"/>
                  </a:moveTo>
                  <a:cubicBezTo>
                    <a:pt x="1117495" y="3571878"/>
                    <a:pt x="1140047" y="3463198"/>
                    <a:pt x="1192279" y="3340014"/>
                  </a:cubicBezTo>
                  <a:cubicBezTo>
                    <a:pt x="1276006" y="3129021"/>
                    <a:pt x="1474764" y="2976816"/>
                    <a:pt x="1700044" y="3031967"/>
                  </a:cubicBezTo>
                  <a:lnTo>
                    <a:pt x="1820205" y="3061384"/>
                  </a:lnTo>
                  <a:lnTo>
                    <a:pt x="1829233" y="3064583"/>
                  </a:lnTo>
                  <a:lnTo>
                    <a:pt x="1829233" y="2449020"/>
                  </a:lnTo>
                  <a:cubicBezTo>
                    <a:pt x="1829233" y="2321733"/>
                    <a:pt x="1932420" y="2218546"/>
                    <a:pt x="2059707" y="2218546"/>
                  </a:cubicBezTo>
                  <a:cubicBezTo>
                    <a:pt x="2186994" y="2218546"/>
                    <a:pt x="2290181" y="2321733"/>
                    <a:pt x="2290181" y="2449020"/>
                  </a:cubicBezTo>
                  <a:lnTo>
                    <a:pt x="2290181" y="3352274"/>
                  </a:lnTo>
                  <a:lnTo>
                    <a:pt x="2736137" y="3461449"/>
                  </a:lnTo>
                  <a:lnTo>
                    <a:pt x="2736137" y="2720716"/>
                  </a:lnTo>
                  <a:cubicBezTo>
                    <a:pt x="2736137" y="2542721"/>
                    <a:pt x="2880431" y="2398427"/>
                    <a:pt x="3058426" y="2398427"/>
                  </a:cubicBezTo>
                  <a:lnTo>
                    <a:pt x="3077159" y="2400315"/>
                  </a:lnTo>
                  <a:lnTo>
                    <a:pt x="3095902" y="2398426"/>
                  </a:lnTo>
                  <a:cubicBezTo>
                    <a:pt x="3510630" y="2398426"/>
                    <a:pt x="3925358" y="2398427"/>
                    <a:pt x="4340086" y="2398427"/>
                  </a:cubicBezTo>
                  <a:cubicBezTo>
                    <a:pt x="4518081" y="2398427"/>
                    <a:pt x="4662375" y="2542721"/>
                    <a:pt x="4662375" y="2720716"/>
                  </a:cubicBezTo>
                  <a:lnTo>
                    <a:pt x="4662374" y="2720715"/>
                  </a:lnTo>
                  <a:cubicBezTo>
                    <a:pt x="4662374" y="2898710"/>
                    <a:pt x="4518080" y="3043004"/>
                    <a:pt x="4340085" y="3043004"/>
                  </a:cubicBezTo>
                  <a:lnTo>
                    <a:pt x="3380715" y="3043004"/>
                  </a:lnTo>
                  <a:lnTo>
                    <a:pt x="3380714" y="3964900"/>
                  </a:lnTo>
                  <a:lnTo>
                    <a:pt x="3377595" y="3995841"/>
                  </a:lnTo>
                  <a:lnTo>
                    <a:pt x="3378993" y="4018774"/>
                  </a:lnTo>
                  <a:cubicBezTo>
                    <a:pt x="3377757" y="4051078"/>
                    <a:pt x="3373265" y="4083740"/>
                    <a:pt x="3365279" y="4116364"/>
                  </a:cubicBezTo>
                  <a:lnTo>
                    <a:pt x="3365278" y="4116363"/>
                  </a:lnTo>
                  <a:cubicBezTo>
                    <a:pt x="3301384" y="4377357"/>
                    <a:pt x="3038009" y="4537139"/>
                    <a:pt x="2777015" y="4473245"/>
                  </a:cubicBezTo>
                  <a:lnTo>
                    <a:pt x="1488622" y="4157835"/>
                  </a:lnTo>
                  <a:cubicBezTo>
                    <a:pt x="1423373" y="4141861"/>
                    <a:pt x="1364449" y="4113420"/>
                    <a:pt x="1313766" y="4075666"/>
                  </a:cubicBezTo>
                  <a:lnTo>
                    <a:pt x="1310326" y="4072541"/>
                  </a:lnTo>
                  <a:lnTo>
                    <a:pt x="1281283" y="4055089"/>
                  </a:lnTo>
                  <a:cubicBezTo>
                    <a:pt x="1171913" y="3973620"/>
                    <a:pt x="1112707" y="3841905"/>
                    <a:pt x="1112327" y="3702486"/>
                  </a:cubicBezTo>
                  <a:close/>
                  <a:moveTo>
                    <a:pt x="0" y="3462729"/>
                  </a:moveTo>
                  <a:cubicBezTo>
                    <a:pt x="0" y="3160552"/>
                    <a:pt x="241753" y="2915589"/>
                    <a:pt x="539971" y="2915589"/>
                  </a:cubicBezTo>
                  <a:cubicBezTo>
                    <a:pt x="838189" y="2915589"/>
                    <a:pt x="1079942" y="3160552"/>
                    <a:pt x="1079942" y="3462729"/>
                  </a:cubicBezTo>
                  <a:cubicBezTo>
                    <a:pt x="1079942" y="3764906"/>
                    <a:pt x="838189" y="4009869"/>
                    <a:pt x="539971" y="4009869"/>
                  </a:cubicBezTo>
                  <a:cubicBezTo>
                    <a:pt x="241753" y="4009869"/>
                    <a:pt x="0" y="3764906"/>
                    <a:pt x="0" y="3462729"/>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1818858" y="4823492"/>
              <a:ext cx="1996342" cy="369385"/>
            </a:xfrm>
            <a:prstGeom prst="rect">
              <a:avLst/>
            </a:prstGeom>
          </p:spPr>
          <p:txBody>
            <a:bodyPr wrap="none">
              <a:spAutoFit/>
            </a:bodyPr>
            <a:lstStyle/>
            <a:p>
              <a:pPr defTabSz="914225"/>
              <a:r>
                <a:rPr lang="en-US" b="1" dirty="0">
                  <a:solidFill>
                    <a:srgbClr val="7FBA00"/>
                  </a:solidFill>
                  <a:latin typeface="Segoe UI"/>
                </a:rPr>
                <a:t>Business planner</a:t>
              </a:r>
            </a:p>
          </p:txBody>
        </p:sp>
      </p:grpSp>
      <p:grpSp>
        <p:nvGrpSpPr>
          <p:cNvPr id="31" name="Field worker"/>
          <p:cNvGrpSpPr/>
          <p:nvPr/>
        </p:nvGrpSpPr>
        <p:grpSpPr>
          <a:xfrm>
            <a:off x="607739" y="1465715"/>
            <a:ext cx="2985800" cy="2018091"/>
            <a:chOff x="606961" y="1465436"/>
            <a:chExt cx="2986224" cy="2018377"/>
          </a:xfrm>
        </p:grpSpPr>
        <p:grpSp>
          <p:nvGrpSpPr>
            <p:cNvPr id="29" name="Field worker"/>
            <p:cNvGrpSpPr/>
            <p:nvPr/>
          </p:nvGrpSpPr>
          <p:grpSpPr>
            <a:xfrm>
              <a:off x="606961" y="1465436"/>
              <a:ext cx="2986224" cy="2018377"/>
              <a:chOff x="606961" y="1465436"/>
              <a:chExt cx="2986224" cy="2018377"/>
            </a:xfrm>
          </p:grpSpPr>
          <p:grpSp>
            <p:nvGrpSpPr>
              <p:cNvPr id="28" name="Group 27"/>
              <p:cNvGrpSpPr/>
              <p:nvPr/>
            </p:nvGrpSpPr>
            <p:grpSpPr>
              <a:xfrm>
                <a:off x="606961" y="1984979"/>
                <a:ext cx="2986224" cy="1498834"/>
                <a:chOff x="606961" y="1984979"/>
                <a:chExt cx="2986224" cy="1498834"/>
              </a:xfrm>
            </p:grpSpPr>
            <p:sp>
              <p:nvSpPr>
                <p:cNvPr id="126" name="Freeform 125"/>
                <p:cNvSpPr>
                  <a:spLocks/>
                </p:cNvSpPr>
                <p:nvPr/>
              </p:nvSpPr>
              <p:spPr bwMode="auto">
                <a:xfrm>
                  <a:off x="606961" y="2010909"/>
                  <a:ext cx="889061" cy="1472904"/>
                </a:xfrm>
                <a:custGeom>
                  <a:avLst/>
                  <a:gdLst>
                    <a:gd name="connsiteX0" fmla="*/ 1139826 w 1220788"/>
                    <a:gd name="connsiteY0" fmla="*/ 347663 h 2022476"/>
                    <a:gd name="connsiteX1" fmla="*/ 1166813 w 1220788"/>
                    <a:gd name="connsiteY1" fmla="*/ 354013 h 2022476"/>
                    <a:gd name="connsiteX2" fmla="*/ 1190626 w 1220788"/>
                    <a:gd name="connsiteY2" fmla="*/ 369888 h 2022476"/>
                    <a:gd name="connsiteX3" fmla="*/ 1209676 w 1220788"/>
                    <a:gd name="connsiteY3" fmla="*/ 390526 h 2022476"/>
                    <a:gd name="connsiteX4" fmla="*/ 1219201 w 1220788"/>
                    <a:gd name="connsiteY4" fmla="*/ 414338 h 2022476"/>
                    <a:gd name="connsiteX5" fmla="*/ 1220788 w 1220788"/>
                    <a:gd name="connsiteY5" fmla="*/ 442913 h 2022476"/>
                    <a:gd name="connsiteX6" fmla="*/ 1214438 w 1220788"/>
                    <a:gd name="connsiteY6" fmla="*/ 469901 h 2022476"/>
                    <a:gd name="connsiteX7" fmla="*/ 1200151 w 1220788"/>
                    <a:gd name="connsiteY7" fmla="*/ 495301 h 2022476"/>
                    <a:gd name="connsiteX8" fmla="*/ 952501 w 1220788"/>
                    <a:gd name="connsiteY8" fmla="*/ 742951 h 2022476"/>
                    <a:gd name="connsiteX9" fmla="*/ 935038 w 1220788"/>
                    <a:gd name="connsiteY9" fmla="*/ 757238 h 2022476"/>
                    <a:gd name="connsiteX10" fmla="*/ 912813 w 1220788"/>
                    <a:gd name="connsiteY10" fmla="*/ 768351 h 2022476"/>
                    <a:gd name="connsiteX11" fmla="*/ 887413 w 1220788"/>
                    <a:gd name="connsiteY11" fmla="*/ 771526 h 2022476"/>
                    <a:gd name="connsiteX12" fmla="*/ 860426 w 1220788"/>
                    <a:gd name="connsiteY12" fmla="*/ 766763 h 2022476"/>
                    <a:gd name="connsiteX13" fmla="*/ 835026 w 1220788"/>
                    <a:gd name="connsiteY13" fmla="*/ 755651 h 2022476"/>
                    <a:gd name="connsiteX14" fmla="*/ 673100 w 1220788"/>
                    <a:gd name="connsiteY14" fmla="*/ 666751 h 2022476"/>
                    <a:gd name="connsiteX15" fmla="*/ 673100 w 1220788"/>
                    <a:gd name="connsiteY15" fmla="*/ 1104901 h 2022476"/>
                    <a:gd name="connsiteX16" fmla="*/ 922338 w 1220788"/>
                    <a:gd name="connsiteY16" fmla="*/ 1865314 h 2022476"/>
                    <a:gd name="connsiteX17" fmla="*/ 925513 w 1220788"/>
                    <a:gd name="connsiteY17" fmla="*/ 1898651 h 2022476"/>
                    <a:gd name="connsiteX18" fmla="*/ 922338 w 1220788"/>
                    <a:gd name="connsiteY18" fmla="*/ 1930401 h 2022476"/>
                    <a:gd name="connsiteX19" fmla="*/ 908051 w 1220788"/>
                    <a:gd name="connsiteY19" fmla="*/ 1958976 h 2022476"/>
                    <a:gd name="connsiteX20" fmla="*/ 890588 w 1220788"/>
                    <a:gd name="connsiteY20" fmla="*/ 1985964 h 2022476"/>
                    <a:gd name="connsiteX21" fmla="*/ 865188 w 1220788"/>
                    <a:gd name="connsiteY21" fmla="*/ 2005014 h 2022476"/>
                    <a:gd name="connsiteX22" fmla="*/ 835026 w 1220788"/>
                    <a:gd name="connsiteY22" fmla="*/ 2016126 h 2022476"/>
                    <a:gd name="connsiteX23" fmla="*/ 801688 w 1220788"/>
                    <a:gd name="connsiteY23" fmla="*/ 2020889 h 2022476"/>
                    <a:gd name="connsiteX24" fmla="*/ 768351 w 1220788"/>
                    <a:gd name="connsiteY24" fmla="*/ 2016126 h 2022476"/>
                    <a:gd name="connsiteX25" fmla="*/ 741363 w 1220788"/>
                    <a:gd name="connsiteY25" fmla="*/ 2005014 h 2022476"/>
                    <a:gd name="connsiteX26" fmla="*/ 714376 w 1220788"/>
                    <a:gd name="connsiteY26" fmla="*/ 1985964 h 2022476"/>
                    <a:gd name="connsiteX27" fmla="*/ 695326 w 1220788"/>
                    <a:gd name="connsiteY27" fmla="*/ 1958976 h 2022476"/>
                    <a:gd name="connsiteX28" fmla="*/ 681038 w 1220788"/>
                    <a:gd name="connsiteY28" fmla="*/ 1928814 h 2022476"/>
                    <a:gd name="connsiteX29" fmla="*/ 465138 w 1220788"/>
                    <a:gd name="connsiteY29" fmla="*/ 1273176 h 2022476"/>
                    <a:gd name="connsiteX30" fmla="*/ 242888 w 1220788"/>
                    <a:gd name="connsiteY30" fmla="*/ 1930401 h 2022476"/>
                    <a:gd name="connsiteX31" fmla="*/ 231775 w 1220788"/>
                    <a:gd name="connsiteY31" fmla="*/ 1960564 h 2022476"/>
                    <a:gd name="connsiteX32" fmla="*/ 211138 w 1220788"/>
                    <a:gd name="connsiteY32" fmla="*/ 1987551 h 2022476"/>
                    <a:gd name="connsiteX33" fmla="*/ 185738 w 1220788"/>
                    <a:gd name="connsiteY33" fmla="*/ 2006601 h 2022476"/>
                    <a:gd name="connsiteX34" fmla="*/ 157163 w 1220788"/>
                    <a:gd name="connsiteY34" fmla="*/ 2017714 h 2022476"/>
                    <a:gd name="connsiteX35" fmla="*/ 123825 w 1220788"/>
                    <a:gd name="connsiteY35" fmla="*/ 2022476 h 2022476"/>
                    <a:gd name="connsiteX36" fmla="*/ 92075 w 1220788"/>
                    <a:gd name="connsiteY36" fmla="*/ 2017714 h 2022476"/>
                    <a:gd name="connsiteX37" fmla="*/ 60325 w 1220788"/>
                    <a:gd name="connsiteY37" fmla="*/ 2005014 h 2022476"/>
                    <a:gd name="connsiteX38" fmla="*/ 34925 w 1220788"/>
                    <a:gd name="connsiteY38" fmla="*/ 1985964 h 2022476"/>
                    <a:gd name="connsiteX39" fmla="*/ 15875 w 1220788"/>
                    <a:gd name="connsiteY39" fmla="*/ 1960564 h 2022476"/>
                    <a:gd name="connsiteX40" fmla="*/ 4763 w 1220788"/>
                    <a:gd name="connsiteY40" fmla="*/ 1930401 h 2022476"/>
                    <a:gd name="connsiteX41" fmla="*/ 0 w 1220788"/>
                    <a:gd name="connsiteY41" fmla="*/ 1900239 h 2022476"/>
                    <a:gd name="connsiteX42" fmla="*/ 4763 w 1220788"/>
                    <a:gd name="connsiteY42" fmla="*/ 1866901 h 2022476"/>
                    <a:gd name="connsiteX43" fmla="*/ 250825 w 1220788"/>
                    <a:gd name="connsiteY43" fmla="*/ 1117601 h 2022476"/>
                    <a:gd name="connsiteX44" fmla="*/ 250825 w 1220788"/>
                    <a:gd name="connsiteY44" fmla="*/ 519113 h 2022476"/>
                    <a:gd name="connsiteX45" fmla="*/ 254000 w 1220788"/>
                    <a:gd name="connsiteY45" fmla="*/ 493713 h 2022476"/>
                    <a:gd name="connsiteX46" fmla="*/ 261938 w 1220788"/>
                    <a:gd name="connsiteY46" fmla="*/ 474663 h 2022476"/>
                    <a:gd name="connsiteX47" fmla="*/ 274638 w 1220788"/>
                    <a:gd name="connsiteY47" fmla="*/ 460376 h 2022476"/>
                    <a:gd name="connsiteX48" fmla="*/ 288925 w 1220788"/>
                    <a:gd name="connsiteY48" fmla="*/ 452438 h 2022476"/>
                    <a:gd name="connsiteX49" fmla="*/ 303213 w 1220788"/>
                    <a:gd name="connsiteY49" fmla="*/ 447676 h 2022476"/>
                    <a:gd name="connsiteX50" fmla="*/ 315913 w 1220788"/>
                    <a:gd name="connsiteY50" fmla="*/ 446088 h 2022476"/>
                    <a:gd name="connsiteX51" fmla="*/ 325438 w 1220788"/>
                    <a:gd name="connsiteY51" fmla="*/ 446088 h 2022476"/>
                    <a:gd name="connsiteX52" fmla="*/ 327025 w 1220788"/>
                    <a:gd name="connsiteY52" fmla="*/ 446088 h 2022476"/>
                    <a:gd name="connsiteX53" fmla="*/ 646113 w 1220788"/>
                    <a:gd name="connsiteY53" fmla="*/ 446088 h 2022476"/>
                    <a:gd name="connsiteX54" fmla="*/ 649288 w 1220788"/>
                    <a:gd name="connsiteY54" fmla="*/ 446088 h 2022476"/>
                    <a:gd name="connsiteX55" fmla="*/ 657225 w 1220788"/>
                    <a:gd name="connsiteY55" fmla="*/ 446088 h 2022476"/>
                    <a:gd name="connsiteX56" fmla="*/ 669925 w 1220788"/>
                    <a:gd name="connsiteY56" fmla="*/ 452438 h 2022476"/>
                    <a:gd name="connsiteX57" fmla="*/ 687388 w 1220788"/>
                    <a:gd name="connsiteY57" fmla="*/ 465138 h 2022476"/>
                    <a:gd name="connsiteX58" fmla="*/ 873126 w 1220788"/>
                    <a:gd name="connsiteY58" fmla="*/ 571501 h 2022476"/>
                    <a:gd name="connsiteX59" fmla="*/ 1066801 w 1220788"/>
                    <a:gd name="connsiteY59" fmla="*/ 379413 h 2022476"/>
                    <a:gd name="connsiteX60" fmla="*/ 1087438 w 1220788"/>
                    <a:gd name="connsiteY60" fmla="*/ 360363 h 2022476"/>
                    <a:gd name="connsiteX61" fmla="*/ 1114426 w 1220788"/>
                    <a:gd name="connsiteY61" fmla="*/ 349251 h 2022476"/>
                    <a:gd name="connsiteX62" fmla="*/ 307975 w 1220788"/>
                    <a:gd name="connsiteY62" fmla="*/ 228600 h 2022476"/>
                    <a:gd name="connsiteX63" fmla="*/ 627063 w 1220788"/>
                    <a:gd name="connsiteY63" fmla="*/ 228600 h 2022476"/>
                    <a:gd name="connsiteX64" fmla="*/ 622301 w 1220788"/>
                    <a:gd name="connsiteY64" fmla="*/ 268287 h 2022476"/>
                    <a:gd name="connsiteX65" fmla="*/ 609601 w 1220788"/>
                    <a:gd name="connsiteY65" fmla="*/ 303212 h 2022476"/>
                    <a:gd name="connsiteX66" fmla="*/ 587376 w 1220788"/>
                    <a:gd name="connsiteY66" fmla="*/ 336550 h 2022476"/>
                    <a:gd name="connsiteX67" fmla="*/ 558801 w 1220788"/>
                    <a:gd name="connsiteY67" fmla="*/ 361950 h 2022476"/>
                    <a:gd name="connsiteX68" fmla="*/ 522288 w 1220788"/>
                    <a:gd name="connsiteY68" fmla="*/ 382588 h 2022476"/>
                    <a:gd name="connsiteX69" fmla="*/ 481013 w 1220788"/>
                    <a:gd name="connsiteY69" fmla="*/ 390525 h 2022476"/>
                    <a:gd name="connsiteX70" fmla="*/ 439738 w 1220788"/>
                    <a:gd name="connsiteY70" fmla="*/ 388938 h 2022476"/>
                    <a:gd name="connsiteX71" fmla="*/ 401638 w 1220788"/>
                    <a:gd name="connsiteY71" fmla="*/ 377825 h 2022476"/>
                    <a:gd name="connsiteX72" fmla="*/ 366713 w 1220788"/>
                    <a:gd name="connsiteY72" fmla="*/ 355600 h 2022476"/>
                    <a:gd name="connsiteX73" fmla="*/ 338138 w 1220788"/>
                    <a:gd name="connsiteY73" fmla="*/ 325437 h 2022476"/>
                    <a:gd name="connsiteX74" fmla="*/ 319088 w 1220788"/>
                    <a:gd name="connsiteY74" fmla="*/ 288925 h 2022476"/>
                    <a:gd name="connsiteX75" fmla="*/ 309563 w 1220788"/>
                    <a:gd name="connsiteY75" fmla="*/ 260350 h 2022476"/>
                    <a:gd name="connsiteX76" fmla="*/ 430213 w 1220788"/>
                    <a:gd name="connsiteY76" fmla="*/ 0 h 2022476"/>
                    <a:gd name="connsiteX77" fmla="*/ 460376 w 1220788"/>
                    <a:gd name="connsiteY77" fmla="*/ 0 h 2022476"/>
                    <a:gd name="connsiteX78" fmla="*/ 492126 w 1220788"/>
                    <a:gd name="connsiteY78" fmla="*/ 4762 h 2022476"/>
                    <a:gd name="connsiteX79" fmla="*/ 517526 w 1220788"/>
                    <a:gd name="connsiteY79" fmla="*/ 12700 h 2022476"/>
                    <a:gd name="connsiteX80" fmla="*/ 539751 w 1220788"/>
                    <a:gd name="connsiteY80" fmla="*/ 22225 h 2022476"/>
                    <a:gd name="connsiteX81" fmla="*/ 552451 w 1220788"/>
                    <a:gd name="connsiteY81" fmla="*/ 28575 h 2022476"/>
                    <a:gd name="connsiteX82" fmla="*/ 563563 w 1220788"/>
                    <a:gd name="connsiteY82" fmla="*/ 36512 h 2022476"/>
                    <a:gd name="connsiteX83" fmla="*/ 576263 w 1220788"/>
                    <a:gd name="connsiteY83" fmla="*/ 58738 h 2022476"/>
                    <a:gd name="connsiteX84" fmla="*/ 592138 w 1220788"/>
                    <a:gd name="connsiteY84" fmla="*/ 85725 h 2022476"/>
                    <a:gd name="connsiteX85" fmla="*/ 608013 w 1220788"/>
                    <a:gd name="connsiteY85" fmla="*/ 114300 h 2022476"/>
                    <a:gd name="connsiteX86" fmla="*/ 620713 w 1220788"/>
                    <a:gd name="connsiteY86" fmla="*/ 139700 h 2022476"/>
                    <a:gd name="connsiteX87" fmla="*/ 633413 w 1220788"/>
                    <a:gd name="connsiteY87" fmla="*/ 163513 h 2022476"/>
                    <a:gd name="connsiteX88" fmla="*/ 644526 w 1220788"/>
                    <a:gd name="connsiteY88" fmla="*/ 176213 h 2022476"/>
                    <a:gd name="connsiteX89" fmla="*/ 660401 w 1220788"/>
                    <a:gd name="connsiteY89" fmla="*/ 184150 h 2022476"/>
                    <a:gd name="connsiteX90" fmla="*/ 677863 w 1220788"/>
                    <a:gd name="connsiteY90" fmla="*/ 190500 h 2022476"/>
                    <a:gd name="connsiteX91" fmla="*/ 696913 w 1220788"/>
                    <a:gd name="connsiteY91" fmla="*/ 193675 h 2022476"/>
                    <a:gd name="connsiteX92" fmla="*/ 712788 w 1220788"/>
                    <a:gd name="connsiteY92" fmla="*/ 196850 h 2022476"/>
                    <a:gd name="connsiteX93" fmla="*/ 715963 w 1220788"/>
                    <a:gd name="connsiteY93" fmla="*/ 196850 h 2022476"/>
                    <a:gd name="connsiteX94" fmla="*/ 719138 w 1220788"/>
                    <a:gd name="connsiteY94" fmla="*/ 211138 h 2022476"/>
                    <a:gd name="connsiteX95" fmla="*/ 625476 w 1220788"/>
                    <a:gd name="connsiteY95" fmla="*/ 211138 h 2022476"/>
                    <a:gd name="connsiteX96" fmla="*/ 561976 w 1220788"/>
                    <a:gd name="connsiteY96" fmla="*/ 211138 h 2022476"/>
                    <a:gd name="connsiteX97" fmla="*/ 268288 w 1220788"/>
                    <a:gd name="connsiteY97" fmla="*/ 214313 h 2022476"/>
                    <a:gd name="connsiteX98" fmla="*/ 268288 w 1220788"/>
                    <a:gd name="connsiteY98" fmla="*/ 198438 h 2022476"/>
                    <a:gd name="connsiteX99" fmla="*/ 271463 w 1220788"/>
                    <a:gd name="connsiteY99" fmla="*/ 198438 h 2022476"/>
                    <a:gd name="connsiteX100" fmla="*/ 274638 w 1220788"/>
                    <a:gd name="connsiteY100" fmla="*/ 196850 h 2022476"/>
                    <a:gd name="connsiteX101" fmla="*/ 279401 w 1220788"/>
                    <a:gd name="connsiteY101" fmla="*/ 193675 h 2022476"/>
                    <a:gd name="connsiteX102" fmla="*/ 285751 w 1220788"/>
                    <a:gd name="connsiteY102" fmla="*/ 190500 h 2022476"/>
                    <a:gd name="connsiteX103" fmla="*/ 290513 w 1220788"/>
                    <a:gd name="connsiteY103" fmla="*/ 184150 h 2022476"/>
                    <a:gd name="connsiteX104" fmla="*/ 296863 w 1220788"/>
                    <a:gd name="connsiteY104" fmla="*/ 176213 h 2022476"/>
                    <a:gd name="connsiteX105" fmla="*/ 301626 w 1220788"/>
                    <a:gd name="connsiteY105" fmla="*/ 166688 h 2022476"/>
                    <a:gd name="connsiteX106" fmla="*/ 303213 w 1220788"/>
                    <a:gd name="connsiteY106" fmla="*/ 149225 h 2022476"/>
                    <a:gd name="connsiteX107" fmla="*/ 307976 w 1220788"/>
                    <a:gd name="connsiteY107" fmla="*/ 127000 h 2022476"/>
                    <a:gd name="connsiteX108" fmla="*/ 314326 w 1220788"/>
                    <a:gd name="connsiteY108" fmla="*/ 100013 h 2022476"/>
                    <a:gd name="connsiteX109" fmla="*/ 323851 w 1220788"/>
                    <a:gd name="connsiteY109" fmla="*/ 71438 h 2022476"/>
                    <a:gd name="connsiteX110" fmla="*/ 341313 w 1220788"/>
                    <a:gd name="connsiteY110" fmla="*/ 46037 h 2022476"/>
                    <a:gd name="connsiteX111" fmla="*/ 365126 w 1220788"/>
                    <a:gd name="connsiteY111" fmla="*/ 23812 h 2022476"/>
                    <a:gd name="connsiteX112" fmla="*/ 396876 w 1220788"/>
                    <a:gd name="connsiteY112" fmla="*/ 6350 h 202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20788" h="2022476">
                      <a:moveTo>
                        <a:pt x="1139826" y="347663"/>
                      </a:moveTo>
                      <a:lnTo>
                        <a:pt x="1166813" y="354013"/>
                      </a:lnTo>
                      <a:lnTo>
                        <a:pt x="1190626" y="369888"/>
                      </a:lnTo>
                      <a:lnTo>
                        <a:pt x="1209676" y="390526"/>
                      </a:lnTo>
                      <a:lnTo>
                        <a:pt x="1219201" y="414338"/>
                      </a:lnTo>
                      <a:lnTo>
                        <a:pt x="1220788" y="442913"/>
                      </a:lnTo>
                      <a:lnTo>
                        <a:pt x="1214438" y="469901"/>
                      </a:lnTo>
                      <a:lnTo>
                        <a:pt x="1200151" y="495301"/>
                      </a:lnTo>
                      <a:lnTo>
                        <a:pt x="952501" y="742951"/>
                      </a:lnTo>
                      <a:lnTo>
                        <a:pt x="935038" y="757238"/>
                      </a:lnTo>
                      <a:lnTo>
                        <a:pt x="912813" y="768351"/>
                      </a:lnTo>
                      <a:lnTo>
                        <a:pt x="887413" y="771526"/>
                      </a:lnTo>
                      <a:lnTo>
                        <a:pt x="860426" y="766763"/>
                      </a:lnTo>
                      <a:lnTo>
                        <a:pt x="835026" y="755651"/>
                      </a:lnTo>
                      <a:lnTo>
                        <a:pt x="673100" y="666751"/>
                      </a:lnTo>
                      <a:lnTo>
                        <a:pt x="673100" y="1104901"/>
                      </a:lnTo>
                      <a:lnTo>
                        <a:pt x="922338" y="1865314"/>
                      </a:lnTo>
                      <a:lnTo>
                        <a:pt x="925513" y="1898651"/>
                      </a:lnTo>
                      <a:lnTo>
                        <a:pt x="922338" y="1930401"/>
                      </a:lnTo>
                      <a:lnTo>
                        <a:pt x="908051" y="1958976"/>
                      </a:lnTo>
                      <a:lnTo>
                        <a:pt x="890588" y="1985964"/>
                      </a:lnTo>
                      <a:lnTo>
                        <a:pt x="865188" y="2005014"/>
                      </a:lnTo>
                      <a:lnTo>
                        <a:pt x="835026" y="2016126"/>
                      </a:lnTo>
                      <a:lnTo>
                        <a:pt x="801688" y="2020889"/>
                      </a:lnTo>
                      <a:lnTo>
                        <a:pt x="768351" y="2016126"/>
                      </a:lnTo>
                      <a:lnTo>
                        <a:pt x="741363" y="2005014"/>
                      </a:lnTo>
                      <a:lnTo>
                        <a:pt x="714376" y="1985964"/>
                      </a:lnTo>
                      <a:lnTo>
                        <a:pt x="695326" y="1958976"/>
                      </a:lnTo>
                      <a:lnTo>
                        <a:pt x="681038" y="1928814"/>
                      </a:lnTo>
                      <a:lnTo>
                        <a:pt x="465138" y="1273176"/>
                      </a:lnTo>
                      <a:lnTo>
                        <a:pt x="242888" y="1930401"/>
                      </a:lnTo>
                      <a:lnTo>
                        <a:pt x="231775" y="1960564"/>
                      </a:lnTo>
                      <a:lnTo>
                        <a:pt x="211138" y="1987551"/>
                      </a:lnTo>
                      <a:lnTo>
                        <a:pt x="185738" y="2006601"/>
                      </a:lnTo>
                      <a:lnTo>
                        <a:pt x="157163" y="2017714"/>
                      </a:lnTo>
                      <a:lnTo>
                        <a:pt x="123825" y="2022476"/>
                      </a:lnTo>
                      <a:lnTo>
                        <a:pt x="92075" y="2017714"/>
                      </a:lnTo>
                      <a:lnTo>
                        <a:pt x="60325" y="2005014"/>
                      </a:lnTo>
                      <a:lnTo>
                        <a:pt x="34925" y="1985964"/>
                      </a:lnTo>
                      <a:lnTo>
                        <a:pt x="15875" y="1960564"/>
                      </a:lnTo>
                      <a:lnTo>
                        <a:pt x="4763" y="1930401"/>
                      </a:lnTo>
                      <a:lnTo>
                        <a:pt x="0" y="1900239"/>
                      </a:lnTo>
                      <a:lnTo>
                        <a:pt x="4763" y="1866901"/>
                      </a:lnTo>
                      <a:lnTo>
                        <a:pt x="250825" y="1117601"/>
                      </a:lnTo>
                      <a:lnTo>
                        <a:pt x="250825" y="519113"/>
                      </a:lnTo>
                      <a:lnTo>
                        <a:pt x="254000" y="493713"/>
                      </a:lnTo>
                      <a:lnTo>
                        <a:pt x="261938" y="474663"/>
                      </a:lnTo>
                      <a:lnTo>
                        <a:pt x="274638" y="460376"/>
                      </a:lnTo>
                      <a:lnTo>
                        <a:pt x="288925" y="452438"/>
                      </a:lnTo>
                      <a:lnTo>
                        <a:pt x="303213" y="447676"/>
                      </a:lnTo>
                      <a:lnTo>
                        <a:pt x="315913" y="446088"/>
                      </a:lnTo>
                      <a:lnTo>
                        <a:pt x="325438" y="446088"/>
                      </a:lnTo>
                      <a:lnTo>
                        <a:pt x="327025" y="446088"/>
                      </a:lnTo>
                      <a:lnTo>
                        <a:pt x="646113" y="446088"/>
                      </a:lnTo>
                      <a:lnTo>
                        <a:pt x="649288" y="446088"/>
                      </a:lnTo>
                      <a:lnTo>
                        <a:pt x="657225" y="446088"/>
                      </a:lnTo>
                      <a:lnTo>
                        <a:pt x="669925" y="452438"/>
                      </a:lnTo>
                      <a:lnTo>
                        <a:pt x="687388" y="465138"/>
                      </a:lnTo>
                      <a:lnTo>
                        <a:pt x="873126" y="571501"/>
                      </a:lnTo>
                      <a:lnTo>
                        <a:pt x="1066801" y="379413"/>
                      </a:lnTo>
                      <a:lnTo>
                        <a:pt x="1087438" y="360363"/>
                      </a:lnTo>
                      <a:lnTo>
                        <a:pt x="1114426" y="349251"/>
                      </a:lnTo>
                      <a:close/>
                      <a:moveTo>
                        <a:pt x="307975" y="228600"/>
                      </a:moveTo>
                      <a:lnTo>
                        <a:pt x="627063" y="228600"/>
                      </a:lnTo>
                      <a:lnTo>
                        <a:pt x="622301" y="268287"/>
                      </a:lnTo>
                      <a:lnTo>
                        <a:pt x="609601" y="303212"/>
                      </a:lnTo>
                      <a:lnTo>
                        <a:pt x="587376" y="336550"/>
                      </a:lnTo>
                      <a:lnTo>
                        <a:pt x="558801" y="361950"/>
                      </a:lnTo>
                      <a:lnTo>
                        <a:pt x="522288" y="382588"/>
                      </a:lnTo>
                      <a:lnTo>
                        <a:pt x="481013" y="390525"/>
                      </a:lnTo>
                      <a:lnTo>
                        <a:pt x="439738" y="388938"/>
                      </a:lnTo>
                      <a:lnTo>
                        <a:pt x="401638" y="377825"/>
                      </a:lnTo>
                      <a:lnTo>
                        <a:pt x="366713" y="355600"/>
                      </a:lnTo>
                      <a:lnTo>
                        <a:pt x="338138" y="325437"/>
                      </a:lnTo>
                      <a:lnTo>
                        <a:pt x="319088" y="288925"/>
                      </a:lnTo>
                      <a:lnTo>
                        <a:pt x="309563" y="260350"/>
                      </a:lnTo>
                      <a:close/>
                      <a:moveTo>
                        <a:pt x="430213" y="0"/>
                      </a:moveTo>
                      <a:lnTo>
                        <a:pt x="460376" y="0"/>
                      </a:lnTo>
                      <a:lnTo>
                        <a:pt x="492126" y="4762"/>
                      </a:lnTo>
                      <a:lnTo>
                        <a:pt x="517526" y="12700"/>
                      </a:lnTo>
                      <a:lnTo>
                        <a:pt x="539751" y="22225"/>
                      </a:lnTo>
                      <a:lnTo>
                        <a:pt x="552451" y="28575"/>
                      </a:lnTo>
                      <a:lnTo>
                        <a:pt x="563563" y="36512"/>
                      </a:lnTo>
                      <a:lnTo>
                        <a:pt x="576263" y="58738"/>
                      </a:lnTo>
                      <a:lnTo>
                        <a:pt x="592138" y="85725"/>
                      </a:lnTo>
                      <a:lnTo>
                        <a:pt x="608013" y="114300"/>
                      </a:lnTo>
                      <a:lnTo>
                        <a:pt x="620713" y="139700"/>
                      </a:lnTo>
                      <a:lnTo>
                        <a:pt x="633413" y="163513"/>
                      </a:lnTo>
                      <a:lnTo>
                        <a:pt x="644526" y="176213"/>
                      </a:lnTo>
                      <a:lnTo>
                        <a:pt x="660401" y="184150"/>
                      </a:lnTo>
                      <a:lnTo>
                        <a:pt x="677863" y="190500"/>
                      </a:lnTo>
                      <a:lnTo>
                        <a:pt x="696913" y="193675"/>
                      </a:lnTo>
                      <a:lnTo>
                        <a:pt x="712788" y="196850"/>
                      </a:lnTo>
                      <a:lnTo>
                        <a:pt x="715963" y="196850"/>
                      </a:lnTo>
                      <a:lnTo>
                        <a:pt x="719138" y="211138"/>
                      </a:lnTo>
                      <a:lnTo>
                        <a:pt x="625476" y="211138"/>
                      </a:lnTo>
                      <a:lnTo>
                        <a:pt x="561976" y="211138"/>
                      </a:lnTo>
                      <a:lnTo>
                        <a:pt x="268288" y="214313"/>
                      </a:lnTo>
                      <a:lnTo>
                        <a:pt x="268288" y="198438"/>
                      </a:lnTo>
                      <a:lnTo>
                        <a:pt x="271463" y="198438"/>
                      </a:lnTo>
                      <a:lnTo>
                        <a:pt x="274638" y="196850"/>
                      </a:lnTo>
                      <a:lnTo>
                        <a:pt x="279401" y="193675"/>
                      </a:lnTo>
                      <a:lnTo>
                        <a:pt x="285751" y="190500"/>
                      </a:lnTo>
                      <a:lnTo>
                        <a:pt x="290513" y="184150"/>
                      </a:lnTo>
                      <a:lnTo>
                        <a:pt x="296863" y="176213"/>
                      </a:lnTo>
                      <a:lnTo>
                        <a:pt x="301626" y="166688"/>
                      </a:lnTo>
                      <a:lnTo>
                        <a:pt x="303213" y="149225"/>
                      </a:lnTo>
                      <a:lnTo>
                        <a:pt x="307976" y="127000"/>
                      </a:lnTo>
                      <a:lnTo>
                        <a:pt x="314326" y="100013"/>
                      </a:lnTo>
                      <a:lnTo>
                        <a:pt x="323851" y="71438"/>
                      </a:lnTo>
                      <a:lnTo>
                        <a:pt x="341313" y="46037"/>
                      </a:lnTo>
                      <a:lnTo>
                        <a:pt x="365126" y="23812"/>
                      </a:lnTo>
                      <a:lnTo>
                        <a:pt x="396876" y="6350"/>
                      </a:lnTo>
                      <a:close/>
                    </a:path>
                  </a:pathLst>
                </a:custGeom>
                <a:solidFill>
                  <a:schemeClr val="accent2">
                    <a:lumMod val="75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 name="SURFACE"/>
                <p:cNvGrpSpPr/>
                <p:nvPr/>
              </p:nvGrpSpPr>
              <p:grpSpPr>
                <a:xfrm>
                  <a:off x="1588681" y="1984979"/>
                  <a:ext cx="2004504" cy="1361372"/>
                  <a:chOff x="1082353" y="1780081"/>
                  <a:chExt cx="2510832" cy="1566270"/>
                </a:xfrm>
              </p:grpSpPr>
              <p:sp>
                <p:nvSpPr>
                  <p:cNvPr id="21" name="Rectangle 20"/>
                  <p:cNvSpPr/>
                  <p:nvPr/>
                </p:nvSpPr>
                <p:spPr bwMode="auto">
                  <a:xfrm>
                    <a:off x="1219310" y="1932430"/>
                    <a:ext cx="2227912" cy="12521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066"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223463" y="1815082"/>
                    <a:ext cx="2219606" cy="141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p:nvSpPr>
                <p:spPr bwMode="auto">
                  <a:xfrm>
                    <a:off x="1082353" y="1780081"/>
                    <a:ext cx="2510832" cy="1566270"/>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3" name="Rectangle 22"/>
              <p:cNvSpPr/>
              <p:nvPr/>
            </p:nvSpPr>
            <p:spPr>
              <a:xfrm>
                <a:off x="801732" y="1465436"/>
                <a:ext cx="1550746" cy="374846"/>
              </a:xfrm>
              <a:prstGeom prst="rect">
                <a:avLst/>
              </a:prstGeom>
            </p:spPr>
            <p:txBody>
              <a:bodyPr wrap="none">
                <a:spAutoFit/>
              </a:bodyPr>
              <a:lstStyle/>
              <a:p>
                <a:pPr defTabSz="914225"/>
                <a:r>
                  <a:rPr lang="en-US" b="1" dirty="0">
                    <a:solidFill>
                      <a:srgbClr val="0072C6">
                        <a:lumMod val="75000"/>
                      </a:srgbClr>
                    </a:solidFill>
                    <a:latin typeface="Segoe UI"/>
                  </a:rPr>
                  <a:t>Field worker</a:t>
                </a:r>
              </a:p>
            </p:txBody>
          </p:sp>
        </p:grpSp>
        <p:sp>
          <p:nvSpPr>
            <p:cNvPr id="22" name="Rounded Rectangle 21"/>
            <p:cNvSpPr/>
            <p:nvPr/>
          </p:nvSpPr>
          <p:spPr bwMode="auto">
            <a:xfrm>
              <a:off x="1287498" y="2225174"/>
              <a:ext cx="150415" cy="27160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34"/>
            <p:cNvSpPr>
              <a:spLocks noChangeAspect="1"/>
            </p:cNvSpPr>
            <p:nvPr/>
          </p:nvSpPr>
          <p:spPr bwMode="auto">
            <a:xfrm>
              <a:off x="1287498" y="2203499"/>
              <a:ext cx="166743" cy="293279"/>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solidFill>
                  <a:srgbClr val="0072C6"/>
                </a:solidFill>
                <a:latin typeface="Segoe UI"/>
                <a:ea typeface="Segoe UI" pitchFamily="34" charset="0"/>
                <a:cs typeface="Segoe UI" pitchFamily="34" charset="0"/>
              </a:endParaRPr>
            </a:p>
          </p:txBody>
        </p:sp>
      </p:grpSp>
      <p:grpSp>
        <p:nvGrpSpPr>
          <p:cNvPr id="147" name="Control Center"/>
          <p:cNvGrpSpPr/>
          <p:nvPr/>
        </p:nvGrpSpPr>
        <p:grpSpPr>
          <a:xfrm>
            <a:off x="7949131" y="1944569"/>
            <a:ext cx="3227030" cy="2753111"/>
            <a:chOff x="7949393" y="1944357"/>
            <a:chExt cx="3227488" cy="2753502"/>
          </a:xfrm>
        </p:grpSpPr>
        <p:pic>
          <p:nvPicPr>
            <p:cNvPr id="148" name="Control Center"/>
            <p:cNvPicPr>
              <a:picLocks noChangeAspect="1" noChangeArrowheads="1"/>
            </p:cNvPicPr>
            <p:nvPr/>
          </p:nvPicPr>
          <p:blipFill>
            <a:blip r:embed="rId9">
              <a:extLst>
                <a:ext uri="{28A0092B-C50C-407E-A947-70E740481C1C}">
                  <a14:useLocalDpi xmlns:a14="http://schemas.microsoft.com/office/drawing/2010/main"/>
                </a:ext>
              </a:extLst>
            </a:blip>
            <a:stretch>
              <a:fillRect/>
            </a:stretch>
          </p:blipFill>
          <p:spPr bwMode="auto">
            <a:xfrm>
              <a:off x="7949393" y="1944357"/>
              <a:ext cx="3227488" cy="215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 name="Rectangle 148"/>
            <p:cNvSpPr/>
            <p:nvPr/>
          </p:nvSpPr>
          <p:spPr>
            <a:xfrm>
              <a:off x="9341518" y="4236456"/>
              <a:ext cx="1771447" cy="374846"/>
            </a:xfrm>
            <a:prstGeom prst="rect">
              <a:avLst/>
            </a:prstGeom>
          </p:spPr>
          <p:txBody>
            <a:bodyPr wrap="none">
              <a:spAutoFit/>
            </a:bodyPr>
            <a:lstStyle/>
            <a:p>
              <a:pPr defTabSz="914225"/>
              <a:r>
                <a:rPr lang="en-US" b="1" dirty="0">
                  <a:solidFill>
                    <a:srgbClr val="FF8C00">
                      <a:lumMod val="75000"/>
                    </a:srgbClr>
                  </a:solidFill>
                  <a:latin typeface="Segoe UI"/>
                </a:rPr>
                <a:t>Control center</a:t>
              </a:r>
            </a:p>
          </p:txBody>
        </p:sp>
        <p:sp>
          <p:nvSpPr>
            <p:cNvPr id="150" name="Rectangle 6"/>
            <p:cNvSpPr/>
            <p:nvPr/>
          </p:nvSpPr>
          <p:spPr bwMode="auto">
            <a:xfrm flipV="1">
              <a:off x="8052747" y="4219855"/>
              <a:ext cx="3090218" cy="65629"/>
            </a:xfrm>
            <a:prstGeom prst="trapezoid">
              <a:avLst>
                <a:gd name="adj" fmla="val 50136"/>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Oval 155"/>
            <p:cNvSpPr/>
            <p:nvPr/>
          </p:nvSpPr>
          <p:spPr bwMode="auto">
            <a:xfrm>
              <a:off x="8740205" y="3814635"/>
              <a:ext cx="752709" cy="883224"/>
            </a:xfrm>
            <a:custGeom>
              <a:avLst/>
              <a:gdLst/>
              <a:ahLst/>
              <a:cxnLst/>
              <a:rect l="l" t="t" r="r" b="b"/>
              <a:pathLst>
                <a:path w="752709" h="883224">
                  <a:moveTo>
                    <a:pt x="273038" y="197814"/>
                  </a:moveTo>
                  <a:lnTo>
                    <a:pt x="354927" y="197814"/>
                  </a:lnTo>
                  <a:lnTo>
                    <a:pt x="381538" y="203187"/>
                  </a:lnTo>
                  <a:cubicBezTo>
                    <a:pt x="384026" y="201708"/>
                    <a:pt x="386463" y="201975"/>
                    <a:pt x="388881" y="202430"/>
                  </a:cubicBezTo>
                  <a:cubicBezTo>
                    <a:pt x="395068" y="203595"/>
                    <a:pt x="401129" y="205993"/>
                    <a:pt x="406704" y="209695"/>
                  </a:cubicBezTo>
                  <a:cubicBezTo>
                    <a:pt x="454735" y="241596"/>
                    <a:pt x="502767" y="273498"/>
                    <a:pt x="550798" y="305399"/>
                  </a:cubicBezTo>
                  <a:lnTo>
                    <a:pt x="553332" y="309168"/>
                  </a:lnTo>
                  <a:cubicBezTo>
                    <a:pt x="604890" y="309168"/>
                    <a:pt x="656448" y="309169"/>
                    <a:pt x="708006" y="309169"/>
                  </a:cubicBezTo>
                  <a:cubicBezTo>
                    <a:pt x="732695" y="309169"/>
                    <a:pt x="752709" y="329183"/>
                    <a:pt x="752709" y="353872"/>
                  </a:cubicBezTo>
                  <a:lnTo>
                    <a:pt x="752708" y="353871"/>
                  </a:lnTo>
                  <a:cubicBezTo>
                    <a:pt x="752708" y="378560"/>
                    <a:pt x="732694" y="398574"/>
                    <a:pt x="708005" y="398574"/>
                  </a:cubicBezTo>
                  <a:lnTo>
                    <a:pt x="536832" y="398574"/>
                  </a:lnTo>
                  <a:cubicBezTo>
                    <a:pt x="529612" y="398574"/>
                    <a:pt x="522791" y="396862"/>
                    <a:pt x="516967" y="393400"/>
                  </a:cubicBezTo>
                  <a:cubicBezTo>
                    <a:pt x="510064" y="392731"/>
                    <a:pt x="503319" y="390234"/>
                    <a:pt x="497167" y="386148"/>
                  </a:cubicBezTo>
                  <a:lnTo>
                    <a:pt x="452732" y="356636"/>
                  </a:lnTo>
                  <a:lnTo>
                    <a:pt x="452732" y="508277"/>
                  </a:lnTo>
                  <a:cubicBezTo>
                    <a:pt x="464151" y="518436"/>
                    <a:pt x="471805" y="532582"/>
                    <a:pt x="472598" y="548667"/>
                  </a:cubicBezTo>
                  <a:lnTo>
                    <a:pt x="547726" y="548667"/>
                  </a:lnTo>
                  <a:lnTo>
                    <a:pt x="533209" y="593980"/>
                  </a:lnTo>
                  <a:lnTo>
                    <a:pt x="533209" y="883224"/>
                  </a:lnTo>
                  <a:lnTo>
                    <a:pt x="489530" y="883224"/>
                  </a:lnTo>
                  <a:lnTo>
                    <a:pt x="489530" y="606487"/>
                  </a:lnTo>
                  <a:lnTo>
                    <a:pt x="474395" y="606487"/>
                  </a:lnTo>
                  <a:cubicBezTo>
                    <a:pt x="474395" y="670135"/>
                    <a:pt x="474394" y="733783"/>
                    <a:pt x="474394" y="797431"/>
                  </a:cubicBezTo>
                  <a:cubicBezTo>
                    <a:pt x="474394" y="834523"/>
                    <a:pt x="444325" y="864592"/>
                    <a:pt x="407233" y="864592"/>
                  </a:cubicBezTo>
                  <a:lnTo>
                    <a:pt x="407234" y="864591"/>
                  </a:lnTo>
                  <a:cubicBezTo>
                    <a:pt x="370142" y="864591"/>
                    <a:pt x="340073" y="834522"/>
                    <a:pt x="340073" y="797430"/>
                  </a:cubicBezTo>
                  <a:lnTo>
                    <a:pt x="340073" y="613109"/>
                  </a:lnTo>
                  <a:lnTo>
                    <a:pt x="291014" y="613109"/>
                  </a:lnTo>
                  <a:cubicBezTo>
                    <a:pt x="291014" y="670679"/>
                    <a:pt x="291013" y="728248"/>
                    <a:pt x="291013" y="785817"/>
                  </a:cubicBezTo>
                  <a:cubicBezTo>
                    <a:pt x="291013" y="822909"/>
                    <a:pt x="260944" y="852978"/>
                    <a:pt x="223852" y="852978"/>
                  </a:cubicBezTo>
                  <a:lnTo>
                    <a:pt x="223853" y="852977"/>
                  </a:lnTo>
                  <a:cubicBezTo>
                    <a:pt x="186761" y="852977"/>
                    <a:pt x="156692" y="822908"/>
                    <a:pt x="156692" y="785816"/>
                  </a:cubicBezTo>
                  <a:lnTo>
                    <a:pt x="156692" y="606487"/>
                  </a:lnTo>
                  <a:lnTo>
                    <a:pt x="143757" y="606487"/>
                  </a:lnTo>
                  <a:lnTo>
                    <a:pt x="143757" y="883224"/>
                  </a:lnTo>
                  <a:lnTo>
                    <a:pt x="100078" y="883224"/>
                  </a:lnTo>
                  <a:lnTo>
                    <a:pt x="100078" y="606487"/>
                  </a:lnTo>
                  <a:lnTo>
                    <a:pt x="95123" y="606487"/>
                  </a:lnTo>
                  <a:lnTo>
                    <a:pt x="76599" y="548667"/>
                  </a:lnTo>
                  <a:lnTo>
                    <a:pt x="156692" y="548667"/>
                  </a:lnTo>
                  <a:lnTo>
                    <a:pt x="156692" y="545496"/>
                  </a:lnTo>
                  <a:cubicBezTo>
                    <a:pt x="156692" y="527668"/>
                    <a:pt x="163639" y="511462"/>
                    <a:pt x="175233" y="499682"/>
                  </a:cubicBezTo>
                  <a:lnTo>
                    <a:pt x="175233" y="378112"/>
                  </a:lnTo>
                  <a:cubicBezTo>
                    <a:pt x="161799" y="393771"/>
                    <a:pt x="138556" y="395397"/>
                    <a:pt x="121471" y="382757"/>
                  </a:cubicBezTo>
                  <a:lnTo>
                    <a:pt x="17757" y="306024"/>
                  </a:lnTo>
                  <a:cubicBezTo>
                    <a:pt x="-1695" y="291633"/>
                    <a:pt x="-5798" y="264196"/>
                    <a:pt x="8594" y="244744"/>
                  </a:cubicBezTo>
                  <a:cubicBezTo>
                    <a:pt x="15789" y="235018"/>
                    <a:pt x="26246" y="229130"/>
                    <a:pt x="37336" y="227472"/>
                  </a:cubicBezTo>
                  <a:cubicBezTo>
                    <a:pt x="48425" y="225813"/>
                    <a:pt x="60147" y="228386"/>
                    <a:pt x="69873" y="235581"/>
                  </a:cubicBezTo>
                  <a:lnTo>
                    <a:pt x="136466" y="284850"/>
                  </a:lnTo>
                  <a:lnTo>
                    <a:pt x="197759" y="235539"/>
                  </a:lnTo>
                  <a:cubicBezTo>
                    <a:pt x="214514" y="212181"/>
                    <a:pt x="242098" y="197814"/>
                    <a:pt x="273038" y="197814"/>
                  </a:cubicBezTo>
                  <a:close/>
                  <a:moveTo>
                    <a:pt x="315794" y="0"/>
                  </a:moveTo>
                  <a:cubicBezTo>
                    <a:pt x="366295" y="0"/>
                    <a:pt x="407234" y="40939"/>
                    <a:pt x="407234" y="91440"/>
                  </a:cubicBezTo>
                  <a:cubicBezTo>
                    <a:pt x="407234" y="141941"/>
                    <a:pt x="366295" y="182880"/>
                    <a:pt x="315794" y="182880"/>
                  </a:cubicBezTo>
                  <a:cubicBezTo>
                    <a:pt x="265293" y="182880"/>
                    <a:pt x="224354" y="141941"/>
                    <a:pt x="224354" y="91440"/>
                  </a:cubicBezTo>
                  <a:cubicBezTo>
                    <a:pt x="224354" y="40939"/>
                    <a:pt x="265293" y="0"/>
                    <a:pt x="315794" y="0"/>
                  </a:cubicBezTo>
                  <a:close/>
                </a:path>
              </a:pathLst>
            </a:custGeom>
            <a:solidFill>
              <a:schemeClr val="accent6">
                <a:lumMod val="75000"/>
              </a:schemeClr>
            </a:solidFill>
            <a:ln w="12700">
              <a:solidFill>
                <a:schemeClr val="bg1"/>
              </a:solidFill>
              <a:round/>
              <a:headEnd/>
              <a:tailEnd/>
            </a:ln>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171626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250"/>
                                        <p:tgtEl>
                                          <p:spTgt spid="453"/>
                                        </p:tgtEl>
                                      </p:cBhvr>
                                    </p:animEffect>
                                  </p:childTnLst>
                                </p:cTn>
                              </p:par>
                              <p:par>
                                <p:cTn id="8" presetID="10" presetClass="entr" presetSubtype="0" repeatCount="indefinite" fill="hold" grpId="0" nodeType="withEffect">
                                  <p:stCondLst>
                                    <p:cond delay="70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250"/>
                                        <p:tgtEl>
                                          <p:spTgt spid="452"/>
                                        </p:tgtEl>
                                      </p:cBhvr>
                                    </p:animEffect>
                                  </p:childTnLst>
                                </p:cTn>
                              </p:par>
                              <p:par>
                                <p:cTn id="11" presetID="10" presetClass="entr" presetSubtype="0" repeatCount="indefinite" fill="hold" grpId="0" nodeType="withEffect">
                                  <p:stCondLst>
                                    <p:cond delay="1400"/>
                                  </p:stCondLst>
                                  <p:childTnLst>
                                    <p:set>
                                      <p:cBhvr>
                                        <p:cTn id="12" dur="1" fill="hold">
                                          <p:stCondLst>
                                            <p:cond delay="0"/>
                                          </p:stCondLst>
                                        </p:cTn>
                                        <p:tgtEl>
                                          <p:spTgt spid="451"/>
                                        </p:tgtEl>
                                        <p:attrNameLst>
                                          <p:attrName>style.visibility</p:attrName>
                                        </p:attrNameLst>
                                      </p:cBhvr>
                                      <p:to>
                                        <p:strVal val="visible"/>
                                      </p:to>
                                    </p:set>
                                    <p:animEffect transition="in" filter="fade">
                                      <p:cBhvr>
                                        <p:cTn id="13" dur="1250"/>
                                        <p:tgtEl>
                                          <p:spTgt spid="451"/>
                                        </p:tgtEl>
                                      </p:cBhvr>
                                    </p:animEffect>
                                  </p:childTnLst>
                                </p:cTn>
                              </p:par>
                              <p:par>
                                <p:cTn id="14" presetID="10" presetClass="entr" presetSubtype="0" repeatCount="indefinite" fill="hold" grpId="0" nodeType="withEffect">
                                  <p:stCondLst>
                                    <p:cond delay="0"/>
                                  </p:stCondLst>
                                  <p:childTnLst>
                                    <p:set>
                                      <p:cBhvr>
                                        <p:cTn id="15" dur="1" fill="hold">
                                          <p:stCondLst>
                                            <p:cond delay="0"/>
                                          </p:stCondLst>
                                        </p:cTn>
                                        <p:tgtEl>
                                          <p:spTgt spid="456"/>
                                        </p:tgtEl>
                                        <p:attrNameLst>
                                          <p:attrName>style.visibility</p:attrName>
                                        </p:attrNameLst>
                                      </p:cBhvr>
                                      <p:to>
                                        <p:strVal val="visible"/>
                                      </p:to>
                                    </p:set>
                                    <p:animEffect transition="in" filter="fade">
                                      <p:cBhvr>
                                        <p:cTn id="16" dur="1250"/>
                                        <p:tgtEl>
                                          <p:spTgt spid="456"/>
                                        </p:tgtEl>
                                      </p:cBhvr>
                                    </p:animEffect>
                                  </p:childTnLst>
                                </p:cTn>
                              </p:par>
                              <p:par>
                                <p:cTn id="17" presetID="10" presetClass="entr" presetSubtype="0" repeatCount="indefinite" fill="hold" grpId="0" nodeType="withEffect">
                                  <p:stCondLst>
                                    <p:cond delay="800"/>
                                  </p:stCondLst>
                                  <p:childTnLst>
                                    <p:set>
                                      <p:cBhvr>
                                        <p:cTn id="18" dur="1" fill="hold">
                                          <p:stCondLst>
                                            <p:cond delay="0"/>
                                          </p:stCondLst>
                                        </p:cTn>
                                        <p:tgtEl>
                                          <p:spTgt spid="455"/>
                                        </p:tgtEl>
                                        <p:attrNameLst>
                                          <p:attrName>style.visibility</p:attrName>
                                        </p:attrNameLst>
                                      </p:cBhvr>
                                      <p:to>
                                        <p:strVal val="visible"/>
                                      </p:to>
                                    </p:set>
                                    <p:animEffect transition="in" filter="fade">
                                      <p:cBhvr>
                                        <p:cTn id="19" dur="1250"/>
                                        <p:tgtEl>
                                          <p:spTgt spid="455"/>
                                        </p:tgtEl>
                                      </p:cBhvr>
                                    </p:animEffect>
                                  </p:childTnLst>
                                </p:cTn>
                              </p:par>
                              <p:par>
                                <p:cTn id="20" presetID="10" presetClass="entr" presetSubtype="0" repeatCount="indefinite" fill="hold" grpId="0" nodeType="withEffect">
                                  <p:stCondLst>
                                    <p:cond delay="160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250"/>
                                        <p:tgtEl>
                                          <p:spTgt spid="454"/>
                                        </p:tgtEl>
                                      </p:cBhvr>
                                    </p:animEffect>
                                  </p:childTnLst>
                                </p:cTn>
                              </p:par>
                            </p:childTnLst>
                          </p:cTn>
                        </p:par>
                        <p:par>
                          <p:cTn id="23" fill="hold">
                            <p:stCondLst>
                              <p:cond delay="2850"/>
                            </p:stCondLst>
                            <p:childTnLst>
                              <p:par>
                                <p:cTn id="24" presetID="10"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4350"/>
                            </p:stCondLst>
                            <p:childTnLst>
                              <p:par>
                                <p:cTn id="31" presetID="10" presetClass="entr" presetSubtype="0" fill="hold" nodeType="afterEffect">
                                  <p:stCondLst>
                                    <p:cond delay="50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2100"/>
                                  </p:stCondLst>
                                  <p:childTnLst>
                                    <p:set>
                                      <p:cBhvr>
                                        <p:cTn id="35" dur="1" fill="hold">
                                          <p:stCondLst>
                                            <p:cond delay="0"/>
                                          </p:stCondLst>
                                        </p:cTn>
                                        <p:tgtEl>
                                          <p:spTgt spid="656"/>
                                        </p:tgtEl>
                                        <p:attrNameLst>
                                          <p:attrName>style.visibility</p:attrName>
                                        </p:attrNameLst>
                                      </p:cBhvr>
                                      <p:to>
                                        <p:strVal val="visible"/>
                                      </p:to>
                                    </p:set>
                                    <p:animEffect transition="in" filter="fade">
                                      <p:cBhvr>
                                        <p:cTn id="36" dur="5100"/>
                                        <p:tgtEl>
                                          <p:spTgt spid="656"/>
                                        </p:tgtEl>
                                      </p:cBhvr>
                                    </p:animEffect>
                                  </p:childTnLst>
                                </p:cTn>
                              </p:par>
                              <p:par>
                                <p:cTn id="37" presetID="10" presetClass="entr" presetSubtype="0" fill="hold" grpId="0" nodeType="withEffect">
                                  <p:stCondLst>
                                    <p:cond delay="2300"/>
                                  </p:stCondLst>
                                  <p:childTnLst>
                                    <p:set>
                                      <p:cBhvr>
                                        <p:cTn id="38" dur="1" fill="hold">
                                          <p:stCondLst>
                                            <p:cond delay="0"/>
                                          </p:stCondLst>
                                        </p:cTn>
                                        <p:tgtEl>
                                          <p:spTgt spid="402"/>
                                        </p:tgtEl>
                                        <p:attrNameLst>
                                          <p:attrName>style.visibility</p:attrName>
                                        </p:attrNameLst>
                                      </p:cBhvr>
                                      <p:to>
                                        <p:strVal val="visible"/>
                                      </p:to>
                                    </p:set>
                                    <p:animEffect transition="in" filter="fade">
                                      <p:cBhvr>
                                        <p:cTn id="39" dur="5100"/>
                                        <p:tgtEl>
                                          <p:spTgt spid="402"/>
                                        </p:tgtEl>
                                      </p:cBhvr>
                                    </p:animEffect>
                                  </p:childTnLst>
                                </p:cTn>
                              </p:par>
                              <p:par>
                                <p:cTn id="40" presetID="22" presetClass="entr" presetSubtype="1" repeatCount="indefinite" fill="hold" nodeType="withEffect">
                                  <p:stCondLst>
                                    <p:cond delay="500"/>
                                  </p:stCondLst>
                                  <p:childTnLst>
                                    <p:set>
                                      <p:cBhvr>
                                        <p:cTn id="41" dur="1" fill="hold">
                                          <p:stCondLst>
                                            <p:cond delay="0"/>
                                          </p:stCondLst>
                                        </p:cTn>
                                        <p:tgtEl>
                                          <p:spTgt spid="506"/>
                                        </p:tgtEl>
                                        <p:attrNameLst>
                                          <p:attrName>style.visibility</p:attrName>
                                        </p:attrNameLst>
                                      </p:cBhvr>
                                      <p:to>
                                        <p:strVal val="visible"/>
                                      </p:to>
                                    </p:set>
                                    <p:animEffect transition="in" filter="wipe(up)">
                                      <p:cBhvr>
                                        <p:cTn id="42" dur="1250"/>
                                        <p:tgtEl>
                                          <p:spTgt spid="506"/>
                                        </p:tgtEl>
                                      </p:cBhvr>
                                    </p:animEffect>
                                  </p:childTnLst>
                                </p:cTn>
                              </p:par>
                              <p:par>
                                <p:cTn id="43" presetID="22" presetClass="entr" presetSubtype="8" repeatCount="indefinite" fill="hold" nodeType="withEffect">
                                  <p:stCondLst>
                                    <p:cond delay="1650"/>
                                  </p:stCondLst>
                                  <p:childTnLst>
                                    <p:set>
                                      <p:cBhvr>
                                        <p:cTn id="44" dur="1" fill="hold">
                                          <p:stCondLst>
                                            <p:cond delay="0"/>
                                          </p:stCondLst>
                                        </p:cTn>
                                        <p:tgtEl>
                                          <p:spTgt spid="494"/>
                                        </p:tgtEl>
                                        <p:attrNameLst>
                                          <p:attrName>style.visibility</p:attrName>
                                        </p:attrNameLst>
                                      </p:cBhvr>
                                      <p:to>
                                        <p:strVal val="visible"/>
                                      </p:to>
                                    </p:set>
                                    <p:animEffect transition="in" filter="wipe(left)">
                                      <p:cBhvr>
                                        <p:cTn id="45" dur="1250"/>
                                        <p:tgtEl>
                                          <p:spTgt spid="494"/>
                                        </p:tgtEl>
                                      </p:cBhvr>
                                    </p:animEffect>
                                  </p:childTnLst>
                                </p:cTn>
                              </p:par>
                              <p:par>
                                <p:cTn id="46" presetID="22" presetClass="entr" presetSubtype="4" repeatCount="indefinite" fill="hold" nodeType="withEffect">
                                  <p:stCondLst>
                                    <p:cond delay="500"/>
                                  </p:stCondLst>
                                  <p:childTnLst>
                                    <p:set>
                                      <p:cBhvr>
                                        <p:cTn id="47" dur="1" fill="hold">
                                          <p:stCondLst>
                                            <p:cond delay="0"/>
                                          </p:stCondLst>
                                        </p:cTn>
                                        <p:tgtEl>
                                          <p:spTgt spid="504"/>
                                        </p:tgtEl>
                                        <p:attrNameLst>
                                          <p:attrName>style.visibility</p:attrName>
                                        </p:attrNameLst>
                                      </p:cBhvr>
                                      <p:to>
                                        <p:strVal val="visible"/>
                                      </p:to>
                                    </p:set>
                                    <p:animEffect transition="in" filter="wipe(down)">
                                      <p:cBhvr>
                                        <p:cTn id="48" dur="1250"/>
                                        <p:tgtEl>
                                          <p:spTgt spid="504"/>
                                        </p:tgtEl>
                                      </p:cBhvr>
                                    </p:animEffect>
                                  </p:childTnLst>
                                </p:cTn>
                              </p:par>
                              <p:par>
                                <p:cTn id="49" presetID="22" presetClass="entr" presetSubtype="4" repeatCount="indefinite" fill="hold" nodeType="withEffect">
                                  <p:stCondLst>
                                    <p:cond delay="1650"/>
                                  </p:stCondLst>
                                  <p:childTnLst>
                                    <p:set>
                                      <p:cBhvr>
                                        <p:cTn id="50" dur="1" fill="hold">
                                          <p:stCondLst>
                                            <p:cond delay="0"/>
                                          </p:stCondLst>
                                        </p:cTn>
                                        <p:tgtEl>
                                          <p:spTgt spid="505"/>
                                        </p:tgtEl>
                                        <p:attrNameLst>
                                          <p:attrName>style.visibility</p:attrName>
                                        </p:attrNameLst>
                                      </p:cBhvr>
                                      <p:to>
                                        <p:strVal val="visible"/>
                                      </p:to>
                                    </p:set>
                                    <p:animEffect transition="in" filter="wipe(down)">
                                      <p:cBhvr>
                                        <p:cTn id="51" dur="1250"/>
                                        <p:tgtEl>
                                          <p:spTgt spid="505"/>
                                        </p:tgtEl>
                                      </p:cBhvr>
                                    </p:animEffect>
                                  </p:childTnLst>
                                </p:cTn>
                              </p:par>
                              <p:par>
                                <p:cTn id="52" presetID="22" presetClass="entr" presetSubtype="2" repeatCount="indefinite" fill="hold" nodeType="withEffect">
                                  <p:stCondLst>
                                    <p:cond delay="500"/>
                                  </p:stCondLst>
                                  <p:childTnLst>
                                    <p:set>
                                      <p:cBhvr>
                                        <p:cTn id="53" dur="1" fill="hold">
                                          <p:stCondLst>
                                            <p:cond delay="0"/>
                                          </p:stCondLst>
                                        </p:cTn>
                                        <p:tgtEl>
                                          <p:spTgt spid="491"/>
                                        </p:tgtEl>
                                        <p:attrNameLst>
                                          <p:attrName>style.visibility</p:attrName>
                                        </p:attrNameLst>
                                      </p:cBhvr>
                                      <p:to>
                                        <p:strVal val="visible"/>
                                      </p:to>
                                    </p:set>
                                    <p:animEffect transition="in" filter="wipe(right)">
                                      <p:cBhvr>
                                        <p:cTn id="54" dur="1250"/>
                                        <p:tgtEl>
                                          <p:spTgt spid="491"/>
                                        </p:tgtEl>
                                      </p:cBhvr>
                                    </p:animEffect>
                                  </p:childTnLst>
                                </p:cTn>
                              </p:par>
                              <p:par>
                                <p:cTn id="55" presetID="22" presetClass="entr" presetSubtype="1" repeatCount="indefinite" fill="hold" nodeType="withEffect">
                                  <p:stCondLst>
                                    <p:cond delay="2150"/>
                                  </p:stCondLst>
                                  <p:childTnLst>
                                    <p:set>
                                      <p:cBhvr>
                                        <p:cTn id="56" dur="1" fill="hold">
                                          <p:stCondLst>
                                            <p:cond delay="0"/>
                                          </p:stCondLst>
                                        </p:cTn>
                                        <p:tgtEl>
                                          <p:spTgt spid="434"/>
                                        </p:tgtEl>
                                        <p:attrNameLst>
                                          <p:attrName>style.visibility</p:attrName>
                                        </p:attrNameLst>
                                      </p:cBhvr>
                                      <p:to>
                                        <p:strVal val="visible"/>
                                      </p:to>
                                    </p:set>
                                    <p:animEffect transition="in" filter="wipe(up)">
                                      <p:cBhvr>
                                        <p:cTn id="57" dur="1250"/>
                                        <p:tgtEl>
                                          <p:spTgt spid="434"/>
                                        </p:tgtEl>
                                      </p:cBhvr>
                                    </p:animEffect>
                                  </p:childTnLst>
                                </p:cTn>
                              </p:par>
                              <p:par>
                                <p:cTn id="58" presetID="22" presetClass="entr" presetSubtype="8" repeatCount="indefinite" fill="hold"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1250"/>
                                        <p:tgtEl>
                                          <p:spTgt spid="65"/>
                                        </p:tgtEl>
                                      </p:cBhvr>
                                    </p:animEffect>
                                  </p:childTnLst>
                                </p:cTn>
                              </p:par>
                              <p:par>
                                <p:cTn id="61" presetID="22" presetClass="entr" presetSubtype="2" repeatCount="indefinite" fill="hold" nodeType="withEffect">
                                  <p:stCondLst>
                                    <p:cond delay="2150"/>
                                  </p:stCondLst>
                                  <p:childTnLst>
                                    <p:set>
                                      <p:cBhvr>
                                        <p:cTn id="62" dur="1" fill="hold">
                                          <p:stCondLst>
                                            <p:cond delay="0"/>
                                          </p:stCondLst>
                                        </p:cTn>
                                        <p:tgtEl>
                                          <p:spTgt spid="64"/>
                                        </p:tgtEl>
                                        <p:attrNameLst>
                                          <p:attrName>style.visibility</p:attrName>
                                        </p:attrNameLst>
                                      </p:cBhvr>
                                      <p:to>
                                        <p:strVal val="visible"/>
                                      </p:to>
                                    </p:set>
                                    <p:animEffect transition="in" filter="wipe(right)">
                                      <p:cBhvr>
                                        <p:cTn id="63" dur="1250"/>
                                        <p:tgtEl>
                                          <p:spTgt spid="64"/>
                                        </p:tgtEl>
                                      </p:cBhvr>
                                    </p:animEffect>
                                  </p:childTnLst>
                                </p:cTn>
                              </p:par>
                              <p:par>
                                <p:cTn id="64" presetID="22" presetClass="entr" presetSubtype="8" repeatCount="indefinite" fill="hold" nodeType="withEffect">
                                  <p:stCondLst>
                                    <p:cond delay="500"/>
                                  </p:stCondLst>
                                  <p:childTnLst>
                                    <p:set>
                                      <p:cBhvr>
                                        <p:cTn id="65" dur="1" fill="hold">
                                          <p:stCondLst>
                                            <p:cond delay="0"/>
                                          </p:stCondLst>
                                        </p:cTn>
                                        <p:tgtEl>
                                          <p:spTgt spid="93"/>
                                        </p:tgtEl>
                                        <p:attrNameLst>
                                          <p:attrName>style.visibility</p:attrName>
                                        </p:attrNameLst>
                                      </p:cBhvr>
                                      <p:to>
                                        <p:strVal val="visible"/>
                                      </p:to>
                                    </p:set>
                                    <p:animEffect transition="in" filter="wipe(left)">
                                      <p:cBhvr>
                                        <p:cTn id="66" dur="1250"/>
                                        <p:tgtEl>
                                          <p:spTgt spid="93"/>
                                        </p:tgtEl>
                                      </p:cBhvr>
                                    </p:animEffect>
                                  </p:childTnLst>
                                </p:cTn>
                              </p:par>
                              <p:par>
                                <p:cTn id="67" presetID="22" presetClass="entr" presetSubtype="2" repeatCount="indefinite" fill="hold" nodeType="withEffect">
                                  <p:stCondLst>
                                    <p:cond delay="2150"/>
                                  </p:stCondLst>
                                  <p:childTnLst>
                                    <p:set>
                                      <p:cBhvr>
                                        <p:cTn id="68" dur="1" fill="hold">
                                          <p:stCondLst>
                                            <p:cond delay="0"/>
                                          </p:stCondLst>
                                        </p:cTn>
                                        <p:tgtEl>
                                          <p:spTgt spid="92"/>
                                        </p:tgtEl>
                                        <p:attrNameLst>
                                          <p:attrName>style.visibility</p:attrName>
                                        </p:attrNameLst>
                                      </p:cBhvr>
                                      <p:to>
                                        <p:strVal val="visible"/>
                                      </p:to>
                                    </p:set>
                                    <p:animEffect transition="in" filter="wipe(right)">
                                      <p:cBhvr>
                                        <p:cTn id="69" dur="1250"/>
                                        <p:tgtEl>
                                          <p:spTgt spid="92"/>
                                        </p:tgtEl>
                                      </p:cBhvr>
                                    </p:animEffect>
                                  </p:childTnLst>
                                </p:cTn>
                              </p:par>
                              <p:par>
                                <p:cTn id="70" presetID="22" presetClass="entr" presetSubtype="8" repeatCount="indefinite" fill="hold" nodeType="withEffect">
                                  <p:stCondLst>
                                    <p:cond delay="50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1250"/>
                                        <p:tgtEl>
                                          <p:spTgt spid="95"/>
                                        </p:tgtEl>
                                      </p:cBhvr>
                                    </p:animEffect>
                                  </p:childTnLst>
                                </p:cTn>
                              </p:par>
                              <p:par>
                                <p:cTn id="73" presetID="22" presetClass="entr" presetSubtype="2" repeatCount="indefinite" fill="hold" nodeType="withEffect">
                                  <p:stCondLst>
                                    <p:cond delay="2150"/>
                                  </p:stCondLst>
                                  <p:childTnLst>
                                    <p:set>
                                      <p:cBhvr>
                                        <p:cTn id="74" dur="1" fill="hold">
                                          <p:stCondLst>
                                            <p:cond delay="0"/>
                                          </p:stCondLst>
                                        </p:cTn>
                                        <p:tgtEl>
                                          <p:spTgt spid="94"/>
                                        </p:tgtEl>
                                        <p:attrNameLst>
                                          <p:attrName>style.visibility</p:attrName>
                                        </p:attrNameLst>
                                      </p:cBhvr>
                                      <p:to>
                                        <p:strVal val="visible"/>
                                      </p:to>
                                    </p:set>
                                    <p:animEffect transition="in" filter="wipe(right)">
                                      <p:cBhvr>
                                        <p:cTn id="75" dur="1250"/>
                                        <p:tgtEl>
                                          <p:spTgt spid="9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459"/>
                                        </p:tgtEl>
                                        <p:attrNameLst>
                                          <p:attrName>style.visibility</p:attrName>
                                        </p:attrNameLst>
                                      </p:cBhvr>
                                      <p:to>
                                        <p:strVal val="visible"/>
                                      </p:to>
                                    </p:set>
                                    <p:animEffect transition="in" filter="dissolve">
                                      <p:cBhvr>
                                        <p:cTn id="80" dur="325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P spid="656" grpId="0" animBg="1"/>
      <p:bldP spid="451" grpId="0" animBg="1"/>
      <p:bldP spid="452" grpId="0" animBg="1"/>
      <p:bldP spid="453" grpId="0" animBg="1"/>
      <p:bldP spid="454" grpId="0" animBg="1"/>
      <p:bldP spid="455" grpId="0" animBg="1"/>
      <p:bldP spid="45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Bolts</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8223394" y="2284627"/>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6139006" y="2261701"/>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rot="1433643">
            <a:off x="5120007" y="4586151"/>
            <a:ext cx="877760" cy="26276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pic>
        <p:nvPicPr>
          <p:cNvPr id="6146" name="Picture 2" descr="http://www.hpwarehouse.co.uk/media/catalog/product/cache/1/image/9df78eab33525d08d6e5fb8d27136e95/p/r/profile-mono-basin-mixer-t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79" y="3124201"/>
            <a:ext cx="1290637" cy="12906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dn-www.xda-developers.com/wp-content/uploads/2012/01/bo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1286" y="3291540"/>
            <a:ext cx="1430622" cy="1113121"/>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Alternate Process 12"/>
          <p:cNvSpPr/>
          <p:nvPr/>
        </p:nvSpPr>
        <p:spPr bwMode="auto">
          <a:xfrm>
            <a:off x="10273867" y="2284627"/>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4" name="Flowchart: Alternate Process 13"/>
          <p:cNvSpPr/>
          <p:nvPr/>
        </p:nvSpPr>
        <p:spPr bwMode="auto">
          <a:xfrm>
            <a:off x="102108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6" name="Flowchart: Alternate Process 15"/>
          <p:cNvSpPr/>
          <p:nvPr/>
        </p:nvSpPr>
        <p:spPr bwMode="auto">
          <a:xfrm>
            <a:off x="82296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7" name="Flowchart: Alternate Process 16"/>
          <p:cNvSpPr/>
          <p:nvPr/>
        </p:nvSpPr>
        <p:spPr bwMode="auto">
          <a:xfrm>
            <a:off x="61722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8" name="Right Arrow 17"/>
          <p:cNvSpPr/>
          <p:nvPr/>
        </p:nvSpPr>
        <p:spPr bwMode="auto">
          <a:xfrm>
            <a:off x="6318250" y="4214199"/>
            <a:ext cx="3213101" cy="25510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19" name="Right Arrow 18"/>
          <p:cNvSpPr/>
          <p:nvPr/>
        </p:nvSpPr>
        <p:spPr bwMode="auto">
          <a:xfrm>
            <a:off x="6172200" y="5652253"/>
            <a:ext cx="5715000" cy="31805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0" name="Right Arrow 19"/>
          <p:cNvSpPr/>
          <p:nvPr/>
        </p:nvSpPr>
        <p:spPr bwMode="auto">
          <a:xfrm>
            <a:off x="6172200" y="2846008"/>
            <a:ext cx="5791200" cy="278192"/>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1" name="Right Arrow 20"/>
          <p:cNvSpPr/>
          <p:nvPr/>
        </p:nvSpPr>
        <p:spPr bwMode="auto">
          <a:xfrm>
            <a:off x="5241908" y="3720244"/>
            <a:ext cx="1002015" cy="291898"/>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2" name="Right Arrow 21"/>
          <p:cNvSpPr/>
          <p:nvPr/>
        </p:nvSpPr>
        <p:spPr bwMode="auto">
          <a:xfrm rot="20132307">
            <a:off x="5276508" y="2672129"/>
            <a:ext cx="766438" cy="33326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3" name="Right Arrow 22"/>
          <p:cNvSpPr/>
          <p:nvPr/>
        </p:nvSpPr>
        <p:spPr bwMode="auto">
          <a:xfrm>
            <a:off x="1744086" y="4245635"/>
            <a:ext cx="1761115" cy="223665"/>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850773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Bolts</a:t>
            </a:r>
            <a:endParaRPr lang="en-GB" dirty="0"/>
          </a:p>
        </p:txBody>
      </p:sp>
      <p:sp>
        <p:nvSpPr>
          <p:cNvPr id="3" name="Text Placeholder 2"/>
          <p:cNvSpPr>
            <a:spLocks noGrp="1"/>
          </p:cNvSpPr>
          <p:nvPr>
            <p:ph type="body" sz="quarter" idx="10"/>
          </p:nvPr>
        </p:nvSpPr>
        <p:spPr>
          <a:xfrm>
            <a:off x="520701" y="1447800"/>
            <a:ext cx="11149013" cy="3693319"/>
          </a:xfrm>
        </p:spPr>
        <p:txBody>
          <a:bodyPr/>
          <a:lstStyle/>
          <a:p>
            <a:r>
              <a:rPr lang="en-GB" dirty="0" smtClean="0"/>
              <a:t>Operate on the streams</a:t>
            </a:r>
          </a:p>
          <a:p>
            <a:r>
              <a:rPr lang="en-GB" dirty="0" smtClean="0"/>
              <a:t>Aggregation</a:t>
            </a:r>
          </a:p>
          <a:p>
            <a:r>
              <a:rPr lang="en-GB" dirty="0" smtClean="0"/>
              <a:t>Filter</a:t>
            </a:r>
          </a:p>
          <a:p>
            <a:r>
              <a:rPr lang="en-GB" dirty="0" smtClean="0"/>
              <a:t>Project</a:t>
            </a:r>
          </a:p>
          <a:p>
            <a:r>
              <a:rPr lang="en-GB" dirty="0" smtClean="0"/>
              <a:t>Analytics</a:t>
            </a:r>
          </a:p>
          <a:p>
            <a:r>
              <a:rPr lang="en-GB" dirty="0" smtClean="0"/>
              <a:t>Windowing</a:t>
            </a:r>
          </a:p>
          <a:p>
            <a:r>
              <a:rPr lang="en-GB" dirty="0" smtClean="0"/>
              <a:t>…</a:t>
            </a:r>
            <a:endParaRPr lang="en-GB" dirty="0"/>
          </a:p>
        </p:txBody>
      </p:sp>
    </p:spTree>
    <p:extLst>
      <p:ext uri="{BB962C8B-B14F-4D97-AF65-F5344CB8AC3E}">
        <p14:creationId xmlns:p14="http://schemas.microsoft.com/office/powerpoint/2010/main" val="310747449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Allans</a:t>
            </a:r>
            <a:r>
              <a:rPr lang="en-GB" dirty="0" smtClean="0"/>
              <a:t> slides here</a:t>
            </a:r>
            <a:endParaRPr lang="en-GB" dirty="0"/>
          </a:p>
        </p:txBody>
      </p:sp>
    </p:spTree>
    <p:extLst>
      <p:ext uri="{BB962C8B-B14F-4D97-AF65-F5344CB8AC3E}">
        <p14:creationId xmlns:p14="http://schemas.microsoft.com/office/powerpoint/2010/main" val="3937951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Storm on Azure</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39604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What's Next?</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Grab lunch, then </a:t>
            </a:r>
            <a:r>
              <a:rPr lang="en-GB" sz="3200" dirty="0" smtClean="0">
                <a:solidFill>
                  <a:srgbClr val="F2F2F2"/>
                </a:solidFill>
                <a:latin typeface="Segoe UI Light" panose="020B0502040204020203" pitchFamily="34" charset="0"/>
                <a:cs typeface="Segoe UI Light" panose="020B0502040204020203" pitchFamily="34" charset="0"/>
              </a:rPr>
              <a:t>it’s </a:t>
            </a:r>
            <a:r>
              <a:rPr lang="en-GB" sz="3200" dirty="0" smtClean="0">
                <a:solidFill>
                  <a:srgbClr val="F2F2F2"/>
                </a:solidFill>
                <a:latin typeface="Segoe UI Light" panose="020B0502040204020203" pitchFamily="34" charset="0"/>
                <a:cs typeface="Segoe UI Light" panose="020B0502040204020203" pitchFamily="34" charset="0"/>
              </a:rPr>
              <a:t>your turn!</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55484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Where to find resources and kits and logistics</a:t>
            </a:r>
            <a:br>
              <a:rPr lang="en-GB" dirty="0" smtClean="0"/>
            </a:br>
            <a:endParaRPr lang="en-GB" dirty="0"/>
          </a:p>
        </p:txBody>
      </p:sp>
    </p:spTree>
    <p:extLst>
      <p:ext uri="{BB962C8B-B14F-4D97-AF65-F5344CB8AC3E}">
        <p14:creationId xmlns:p14="http://schemas.microsoft.com/office/powerpoint/2010/main" val="29493201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solidFill>
                  <a:srgbClr val="442157"/>
                </a:solidFill>
              </a:rPr>
              <a:t>Why Now ?</a:t>
            </a:r>
            <a:endParaRPr lang="en-IN" sz="6000" dirty="0">
              <a:solidFill>
                <a:srgbClr val="442157"/>
              </a:solidFill>
            </a:endParaRPr>
          </a:p>
        </p:txBody>
      </p:sp>
      <p:sp>
        <p:nvSpPr>
          <p:cNvPr id="4" name="Rectangle 3"/>
          <p:cNvSpPr>
            <a:spLocks noChangeAspect="1"/>
          </p:cNvSpPr>
          <p:nvPr/>
        </p:nvSpPr>
        <p:spPr bwMode="auto">
          <a:xfrm>
            <a:off x="670509" y="2082950"/>
            <a:ext cx="2160078" cy="2248597"/>
          </a:xfrm>
          <a:prstGeom prst="rect">
            <a:avLst/>
          </a:prstGeom>
          <a:solidFill>
            <a:srgbClr val="B957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Components and devices are </a:t>
            </a:r>
            <a:r>
              <a:rPr lang="en-US" sz="2300" dirty="0" smtClean="0">
                <a:solidFill>
                  <a:prstClr val="white"/>
                </a:solidFill>
                <a:latin typeface="Segoe UI Light"/>
              </a:rPr>
              <a:t>less </a:t>
            </a:r>
            <a:r>
              <a:rPr kumimoji="0" lang="en-US" sz="2300" b="0" i="0" u="none" strike="noStrike" kern="1200" cap="none" spc="0" normalizeH="0" baseline="0" noProof="0" dirty="0" smtClean="0">
                <a:ln>
                  <a:noFill/>
                </a:ln>
                <a:solidFill>
                  <a:prstClr val="white"/>
                </a:solidFill>
                <a:effectLst/>
                <a:uLnTx/>
                <a:uFillTx/>
                <a:latin typeface="Segoe UI Light"/>
                <a:ea typeface="+mn-ea"/>
                <a:cs typeface="+mn-cs"/>
              </a:rPr>
              <a:t>expensive</a:t>
            </a:r>
            <a:endParaRPr kumimoji="0" lang="en-US" sz="23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Rectangle 4"/>
          <p:cNvSpPr>
            <a:spLocks noChangeAspect="1"/>
          </p:cNvSpPr>
          <p:nvPr/>
        </p:nvSpPr>
        <p:spPr bwMode="auto">
          <a:xfrm>
            <a:off x="2820645"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Connectivity is pervasive</a:t>
            </a:r>
          </a:p>
        </p:txBody>
      </p:sp>
      <p:sp>
        <p:nvSpPr>
          <p:cNvPr id="6" name="Rectangle 5"/>
          <p:cNvSpPr>
            <a:spLocks noChangeAspect="1"/>
          </p:cNvSpPr>
          <p:nvPr/>
        </p:nvSpPr>
        <p:spPr bwMode="auto">
          <a:xfrm>
            <a:off x="4970781" y="2082950"/>
            <a:ext cx="2160078" cy="2248597"/>
          </a:xfrm>
          <a:prstGeom prst="rect">
            <a:avLst/>
          </a:prstGeom>
          <a:solidFill>
            <a:srgbClr val="4E19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Development is easy</a:t>
            </a:r>
          </a:p>
        </p:txBody>
      </p:sp>
      <p:sp>
        <p:nvSpPr>
          <p:cNvPr id="7" name="Rectangle 6"/>
          <p:cNvSpPr>
            <a:spLocks noChangeAspect="1"/>
          </p:cNvSpPr>
          <p:nvPr/>
        </p:nvSpPr>
        <p:spPr bwMode="auto">
          <a:xfrm>
            <a:off x="9271052"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Economic benefits are enormous</a:t>
            </a:r>
          </a:p>
        </p:txBody>
      </p:sp>
      <p:sp>
        <p:nvSpPr>
          <p:cNvPr id="8" name="Rectangle 7"/>
          <p:cNvSpPr>
            <a:spLocks noChangeAspect="1"/>
          </p:cNvSpPr>
          <p:nvPr/>
        </p:nvSpPr>
        <p:spPr bwMode="auto">
          <a:xfrm>
            <a:off x="7120916" y="2082950"/>
            <a:ext cx="2160078" cy="2248597"/>
          </a:xfrm>
          <a:prstGeom prst="rect">
            <a:avLst/>
          </a:prstGeom>
          <a:solidFill>
            <a:srgbClr val="34103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New scenarios fuel demand</a:t>
            </a:r>
          </a:p>
        </p:txBody>
      </p:sp>
      <p:grpSp>
        <p:nvGrpSpPr>
          <p:cNvPr id="14" name="Group 13"/>
          <p:cNvGrpSpPr/>
          <p:nvPr/>
        </p:nvGrpSpPr>
        <p:grpSpPr>
          <a:xfrm>
            <a:off x="0" y="5225320"/>
            <a:ext cx="12190271" cy="1284056"/>
            <a:chOff x="866" y="5589593"/>
            <a:chExt cx="12190271" cy="1284056"/>
          </a:xfrm>
        </p:grpSpPr>
        <p:sp>
          <p:nvSpPr>
            <p:cNvPr id="9" name="Rectangle 8"/>
            <p:cNvSpPr/>
            <p:nvPr/>
          </p:nvSpPr>
          <p:spPr>
            <a:xfrm>
              <a:off x="866" y="5589593"/>
              <a:ext cx="12190271" cy="1284056"/>
            </a:xfrm>
            <a:prstGeom prst="rect">
              <a:avLst/>
            </a:prstGeom>
            <a:solidFill>
              <a:srgbClr val="4421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527707" y="5589593"/>
              <a:ext cx="10904289" cy="1258173"/>
            </a:xfrm>
            <a:prstGeom prst="rect">
              <a:avLst/>
            </a:prstGeom>
          </p:spPr>
          <p:txBody>
            <a:bodyPr wrap="square" lIns="0" tIns="89630" bIns="8963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500" b="0" i="0" u="none" strike="noStrike" kern="4000" cap="none" spc="0" normalizeH="0" baseline="0" noProof="0" dirty="0">
                  <a:ln>
                    <a:noFill/>
                  </a:ln>
                  <a:solidFill>
                    <a:srgbClr val="FFFFFF"/>
                  </a:solidFill>
                  <a:effectLst/>
                  <a:uLnTx/>
                  <a:uFillTx/>
                  <a:latin typeface="Segoe UI Light"/>
                  <a:ea typeface="+mn-ea"/>
                  <a:cs typeface="+mn-cs"/>
                </a:rPr>
                <a:t>Forward-leaning businesses and individuals are connecting their things </a:t>
              </a:r>
              <a:r>
                <a:rPr kumimoji="0" lang="en-US" sz="3500" b="0" i="1" u="none" strike="noStrike" kern="4000" cap="none" spc="0" normalizeH="0" baseline="0" noProof="0" dirty="0">
                  <a:ln>
                    <a:noFill/>
                  </a:ln>
                  <a:solidFill>
                    <a:srgbClr val="FFFFFF"/>
                  </a:solidFill>
                  <a:effectLst/>
                  <a:uLnTx/>
                  <a:uFillTx/>
                  <a:latin typeface="Segoe UI Light"/>
                  <a:ea typeface="+mn-ea"/>
                  <a:cs typeface="+mn-cs"/>
                </a:rPr>
                <a:t>today</a:t>
              </a:r>
              <a:r>
                <a:rPr kumimoji="0" lang="en-US" sz="3500" b="0" i="0" u="none" strike="noStrike" kern="4000" cap="none" spc="0" normalizeH="0" baseline="0" noProof="0" dirty="0">
                  <a:ln>
                    <a:noFill/>
                  </a:ln>
                  <a:solidFill>
                    <a:srgbClr val="FFFFFF"/>
                  </a:solidFill>
                  <a:effectLst/>
                  <a:uLnTx/>
                  <a:uFillTx/>
                  <a:latin typeface="Segoe UI Light"/>
                  <a:ea typeface="+mn-ea"/>
                  <a:cs typeface="+mn-cs"/>
                </a:rPr>
                <a:t> to create new kinds of value</a:t>
              </a:r>
            </a:p>
          </p:txBody>
        </p:sp>
      </p:grpSp>
      <p:sp>
        <p:nvSpPr>
          <p:cNvPr id="13" name="Title 1"/>
          <p:cNvSpPr txBox="1">
            <a:spLocks/>
          </p:cNvSpPr>
          <p:nvPr/>
        </p:nvSpPr>
        <p:spPr>
          <a:xfrm>
            <a:off x="269240" y="118623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dirty="0">
                <a:ln w="3175">
                  <a:noFill/>
                </a:ln>
                <a:solidFill>
                  <a:srgbClr val="442157"/>
                </a:solidFill>
                <a:effectLst/>
                <a:uLnTx/>
                <a:uFillTx/>
                <a:latin typeface="Segoe UI Light"/>
                <a:ea typeface="+mn-ea"/>
                <a:cs typeface="Segoe UI" pitchFamily="34" charset="0"/>
              </a:rPr>
              <a:t>IoT is at an inflection point</a:t>
            </a:r>
          </a:p>
        </p:txBody>
      </p:sp>
    </p:spTree>
    <p:extLst>
      <p:ext uri="{BB962C8B-B14F-4D97-AF65-F5344CB8AC3E}">
        <p14:creationId xmlns:p14="http://schemas.microsoft.com/office/powerpoint/2010/main" val="22963747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500" fill="hold"/>
                                        <p:tgtEl>
                                          <p:spTgt spid="4"/>
                                        </p:tgtEl>
                                        <p:attrNameLst>
                                          <p:attrName>ppt_x</p:attrName>
                                        </p:attrNameLst>
                                      </p:cBhvr>
                                      <p:tavLst>
                                        <p:tav tm="0">
                                          <p:val>
                                            <p:strVal val="#ppt_x"/>
                                          </p:val>
                                        </p:tav>
                                        <p:tav tm="100000">
                                          <p:val>
                                            <p:strVal val="#ppt_x"/>
                                          </p:val>
                                        </p:tav>
                                      </p:tavLst>
                                    </p:anim>
                                    <p:anim calcmode="lin" valueType="num">
                                      <p:cBhvr additive="base">
                                        <p:cTn id="11" dur="1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ppt_x"/>
                                          </p:val>
                                        </p:tav>
                                        <p:tav tm="100000">
                                          <p:val>
                                            <p:strVal val="#ppt_x"/>
                                          </p:val>
                                        </p:tav>
                                      </p:tavLst>
                                    </p:anim>
                                    <p:anim calcmode="lin" valueType="num">
                                      <p:cBhvr additive="base">
                                        <p:cTn id="15" dur="1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500" fill="hold"/>
                                        <p:tgtEl>
                                          <p:spTgt spid="6"/>
                                        </p:tgtEl>
                                        <p:attrNameLst>
                                          <p:attrName>ppt_x</p:attrName>
                                        </p:attrNameLst>
                                      </p:cBhvr>
                                      <p:tavLst>
                                        <p:tav tm="0">
                                          <p:val>
                                            <p:strVal val="#ppt_x"/>
                                          </p:val>
                                        </p:tav>
                                        <p:tav tm="100000">
                                          <p:val>
                                            <p:strVal val="#ppt_x"/>
                                          </p:val>
                                        </p:tav>
                                      </p:tavLst>
                                    </p:anim>
                                    <p:anim calcmode="lin" valueType="num">
                                      <p:cBhvr additive="base">
                                        <p:cTn id="19" dur="1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500" fill="hold"/>
                                        <p:tgtEl>
                                          <p:spTgt spid="7"/>
                                        </p:tgtEl>
                                        <p:attrNameLst>
                                          <p:attrName>ppt_x</p:attrName>
                                        </p:attrNameLst>
                                      </p:cBhvr>
                                      <p:tavLst>
                                        <p:tav tm="0">
                                          <p:val>
                                            <p:strVal val="#ppt_x"/>
                                          </p:val>
                                        </p:tav>
                                        <p:tav tm="100000">
                                          <p:val>
                                            <p:strVal val="#ppt_x"/>
                                          </p:val>
                                        </p:tav>
                                      </p:tavLst>
                                    </p:anim>
                                    <p:anim calcmode="lin" valueType="num">
                                      <p:cBhvr additive="base">
                                        <p:cTn id="27"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46" y="303964"/>
            <a:ext cx="11915990" cy="1097645"/>
          </a:xfrm>
        </p:spPr>
        <p:txBody>
          <a:bodyPr/>
          <a:lstStyle/>
          <a:p>
            <a:r>
              <a:rPr lang="en-US" sz="6000" dirty="0">
                <a:solidFill>
                  <a:srgbClr val="442157"/>
                </a:solidFill>
                <a:ea typeface="+mj-ea"/>
                <a:cs typeface="+mj-cs"/>
              </a:rPr>
              <a:t>Why Businesses Need IoT Now</a:t>
            </a:r>
            <a:endParaRPr lang="en-IN" sz="6000" dirty="0">
              <a:solidFill>
                <a:srgbClr val="442157"/>
              </a:solidFill>
              <a:ea typeface="+mj-ea"/>
              <a:cs typeface="+mj-cs"/>
            </a:endParaRPr>
          </a:p>
        </p:txBody>
      </p:sp>
      <p:grpSp>
        <p:nvGrpSpPr>
          <p:cNvPr id="4" name="Group 3"/>
          <p:cNvGrpSpPr/>
          <p:nvPr/>
        </p:nvGrpSpPr>
        <p:grpSpPr>
          <a:xfrm>
            <a:off x="5423777" y="3073299"/>
            <a:ext cx="6767359" cy="3783729"/>
            <a:chOff x="5532437" y="3134377"/>
            <a:chExt cx="6904038" cy="3860148"/>
          </a:xfrm>
        </p:grpSpPr>
        <p:sp>
          <p:nvSpPr>
            <p:cNvPr id="5" name="AutoShape 3"/>
            <p:cNvSpPr>
              <a:spLocks noChangeAspect="1" noChangeArrowheads="1" noTextEdit="1"/>
            </p:cNvSpPr>
            <p:nvPr/>
          </p:nvSpPr>
          <p:spPr bwMode="auto">
            <a:xfrm>
              <a:off x="5532437" y="3134377"/>
              <a:ext cx="6904038"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5"/>
            <p:cNvSpPr>
              <a:spLocks/>
            </p:cNvSpPr>
            <p:nvPr/>
          </p:nvSpPr>
          <p:spPr bwMode="auto">
            <a:xfrm>
              <a:off x="7747000" y="4391678"/>
              <a:ext cx="4689475" cy="1630362"/>
            </a:xfrm>
            <a:custGeom>
              <a:avLst/>
              <a:gdLst>
                <a:gd name="T0" fmla="*/ 16 w 2954"/>
                <a:gd name="T1" fmla="*/ 1027 h 1027"/>
                <a:gd name="T2" fmla="*/ 0 w 2954"/>
                <a:gd name="T3" fmla="*/ 957 h 1027"/>
                <a:gd name="T4" fmla="*/ 859 w 2954"/>
                <a:gd name="T5" fmla="*/ 749 h 1027"/>
                <a:gd name="T6" fmla="*/ 1562 w 2954"/>
                <a:gd name="T7" fmla="*/ 311 h 1027"/>
                <a:gd name="T8" fmla="*/ 2427 w 2954"/>
                <a:gd name="T9" fmla="*/ 278 h 1027"/>
                <a:gd name="T10" fmla="*/ 2954 w 2954"/>
                <a:gd name="T11" fmla="*/ 0 h 1027"/>
                <a:gd name="T12" fmla="*/ 2954 w 2954"/>
                <a:gd name="T13" fmla="*/ 0 h 1027"/>
                <a:gd name="T14" fmla="*/ 2954 w 2954"/>
                <a:gd name="T15" fmla="*/ 73 h 1027"/>
                <a:gd name="T16" fmla="*/ 2954 w 2954"/>
                <a:gd name="T17" fmla="*/ 77 h 1027"/>
                <a:gd name="T18" fmla="*/ 2449 w 2954"/>
                <a:gd name="T19" fmla="*/ 349 h 1027"/>
                <a:gd name="T20" fmla="*/ 1583 w 2954"/>
                <a:gd name="T21" fmla="*/ 382 h 1027"/>
                <a:gd name="T22" fmla="*/ 888 w 2954"/>
                <a:gd name="T23" fmla="*/ 815 h 1027"/>
                <a:gd name="T24" fmla="*/ 16 w 2954"/>
                <a:gd name="T25" fmla="*/ 1027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4" h="1027">
                  <a:moveTo>
                    <a:pt x="16" y="1027"/>
                  </a:moveTo>
                  <a:lnTo>
                    <a:pt x="0" y="957"/>
                  </a:lnTo>
                  <a:lnTo>
                    <a:pt x="859" y="749"/>
                  </a:lnTo>
                  <a:lnTo>
                    <a:pt x="1562" y="311"/>
                  </a:lnTo>
                  <a:lnTo>
                    <a:pt x="2427" y="278"/>
                  </a:lnTo>
                  <a:lnTo>
                    <a:pt x="2954" y="0"/>
                  </a:lnTo>
                  <a:lnTo>
                    <a:pt x="2954" y="0"/>
                  </a:lnTo>
                  <a:lnTo>
                    <a:pt x="2954" y="73"/>
                  </a:lnTo>
                  <a:lnTo>
                    <a:pt x="2954" y="77"/>
                  </a:lnTo>
                  <a:lnTo>
                    <a:pt x="2449" y="349"/>
                  </a:lnTo>
                  <a:lnTo>
                    <a:pt x="1583" y="382"/>
                  </a:lnTo>
                  <a:lnTo>
                    <a:pt x="888" y="815"/>
                  </a:lnTo>
                  <a:lnTo>
                    <a:pt x="16" y="1027"/>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 name="Freeform 6"/>
            <p:cNvSpPr>
              <a:spLocks/>
            </p:cNvSpPr>
            <p:nvPr/>
          </p:nvSpPr>
          <p:spPr bwMode="auto">
            <a:xfrm>
              <a:off x="7756525" y="3145490"/>
              <a:ext cx="4670425" cy="2689224"/>
            </a:xfrm>
            <a:custGeom>
              <a:avLst/>
              <a:gdLst>
                <a:gd name="T0" fmla="*/ 30 w 2989"/>
                <a:gd name="T1" fmla="*/ 1694 h 1694"/>
                <a:gd name="T2" fmla="*/ 0 w 2989"/>
                <a:gd name="T3" fmla="*/ 1629 h 1694"/>
                <a:gd name="T4" fmla="*/ 698 w 2989"/>
                <a:gd name="T5" fmla="*/ 1307 h 1694"/>
                <a:gd name="T6" fmla="*/ 1128 w 2989"/>
                <a:gd name="T7" fmla="*/ 803 h 1694"/>
                <a:gd name="T8" fmla="*/ 1833 w 2989"/>
                <a:gd name="T9" fmla="*/ 656 h 1694"/>
                <a:gd name="T10" fmla="*/ 2260 w 2989"/>
                <a:gd name="T11" fmla="*/ 154 h 1694"/>
                <a:gd name="T12" fmla="*/ 2989 w 2989"/>
                <a:gd name="T13" fmla="*/ 0 h 1694"/>
                <a:gd name="T14" fmla="*/ 2989 w 2989"/>
                <a:gd name="T15" fmla="*/ 71 h 1694"/>
                <a:gd name="T16" fmla="*/ 2298 w 2989"/>
                <a:gd name="T17" fmla="*/ 220 h 1694"/>
                <a:gd name="T18" fmla="*/ 1871 w 2989"/>
                <a:gd name="T19" fmla="*/ 721 h 1694"/>
                <a:gd name="T20" fmla="*/ 1166 w 2989"/>
                <a:gd name="T21" fmla="*/ 868 h 1694"/>
                <a:gd name="T22" fmla="*/ 743 w 2989"/>
                <a:gd name="T23" fmla="*/ 1365 h 1694"/>
                <a:gd name="T24" fmla="*/ 30 w 2989"/>
                <a:gd name="T25" fmla="*/ 169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9" h="1694">
                  <a:moveTo>
                    <a:pt x="30" y="1694"/>
                  </a:moveTo>
                  <a:lnTo>
                    <a:pt x="0" y="1629"/>
                  </a:lnTo>
                  <a:lnTo>
                    <a:pt x="698" y="1307"/>
                  </a:lnTo>
                  <a:lnTo>
                    <a:pt x="1128" y="803"/>
                  </a:lnTo>
                  <a:lnTo>
                    <a:pt x="1833" y="656"/>
                  </a:lnTo>
                  <a:lnTo>
                    <a:pt x="2260" y="154"/>
                  </a:lnTo>
                  <a:lnTo>
                    <a:pt x="2989" y="0"/>
                  </a:lnTo>
                  <a:lnTo>
                    <a:pt x="2989" y="71"/>
                  </a:lnTo>
                  <a:lnTo>
                    <a:pt x="2298" y="220"/>
                  </a:lnTo>
                  <a:lnTo>
                    <a:pt x="1871" y="721"/>
                  </a:lnTo>
                  <a:lnTo>
                    <a:pt x="1166" y="868"/>
                  </a:lnTo>
                  <a:lnTo>
                    <a:pt x="743" y="1365"/>
                  </a:lnTo>
                  <a:lnTo>
                    <a:pt x="30" y="1694"/>
                  </a:lnTo>
                  <a:close/>
                </a:path>
              </a:pathLst>
            </a:custGeom>
            <a:solidFill>
              <a:srgbClr val="00827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7"/>
            <p:cNvSpPr>
              <a:spLocks/>
            </p:cNvSpPr>
            <p:nvPr/>
          </p:nvSpPr>
          <p:spPr bwMode="auto">
            <a:xfrm>
              <a:off x="7767637" y="5093352"/>
              <a:ext cx="4668838" cy="1268412"/>
            </a:xfrm>
            <a:custGeom>
              <a:avLst/>
              <a:gdLst>
                <a:gd name="T0" fmla="*/ 10 w 2941"/>
                <a:gd name="T1" fmla="*/ 799 h 799"/>
                <a:gd name="T2" fmla="*/ 0 w 2941"/>
                <a:gd name="T3" fmla="*/ 728 h 799"/>
                <a:gd name="T4" fmla="*/ 681 w 2941"/>
                <a:gd name="T5" fmla="*/ 620 h 799"/>
                <a:gd name="T6" fmla="*/ 1249 w 2941"/>
                <a:gd name="T7" fmla="*/ 273 h 799"/>
                <a:gd name="T8" fmla="*/ 1938 w 2941"/>
                <a:gd name="T9" fmla="*/ 343 h 799"/>
                <a:gd name="T10" fmla="*/ 2502 w 2941"/>
                <a:gd name="T11" fmla="*/ 0 h 799"/>
                <a:gd name="T12" fmla="*/ 2941 w 2941"/>
                <a:gd name="T13" fmla="*/ 52 h 799"/>
                <a:gd name="T14" fmla="*/ 2941 w 2941"/>
                <a:gd name="T15" fmla="*/ 124 h 799"/>
                <a:gd name="T16" fmla="*/ 2519 w 2941"/>
                <a:gd name="T17" fmla="*/ 74 h 799"/>
                <a:gd name="T18" fmla="*/ 1954 w 2941"/>
                <a:gd name="T19" fmla="*/ 417 h 799"/>
                <a:gd name="T20" fmla="*/ 1266 w 2941"/>
                <a:gd name="T21" fmla="*/ 348 h 799"/>
                <a:gd name="T22" fmla="*/ 706 w 2941"/>
                <a:gd name="T23" fmla="*/ 689 h 799"/>
                <a:gd name="T24" fmla="*/ 10 w 2941"/>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1" h="799">
                  <a:moveTo>
                    <a:pt x="10" y="799"/>
                  </a:moveTo>
                  <a:lnTo>
                    <a:pt x="0" y="728"/>
                  </a:lnTo>
                  <a:lnTo>
                    <a:pt x="681" y="620"/>
                  </a:lnTo>
                  <a:lnTo>
                    <a:pt x="1249" y="273"/>
                  </a:lnTo>
                  <a:lnTo>
                    <a:pt x="1938" y="343"/>
                  </a:lnTo>
                  <a:lnTo>
                    <a:pt x="2502" y="0"/>
                  </a:lnTo>
                  <a:lnTo>
                    <a:pt x="2941" y="52"/>
                  </a:lnTo>
                  <a:lnTo>
                    <a:pt x="2941" y="124"/>
                  </a:lnTo>
                  <a:lnTo>
                    <a:pt x="2519" y="74"/>
                  </a:lnTo>
                  <a:lnTo>
                    <a:pt x="1954" y="417"/>
                  </a:lnTo>
                  <a:lnTo>
                    <a:pt x="1266" y="348"/>
                  </a:lnTo>
                  <a:lnTo>
                    <a:pt x="706" y="689"/>
                  </a:lnTo>
                  <a:lnTo>
                    <a:pt x="10" y="799"/>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8"/>
            <p:cNvSpPr>
              <a:spLocks/>
            </p:cNvSpPr>
            <p:nvPr/>
          </p:nvSpPr>
          <p:spPr bwMode="auto">
            <a:xfrm>
              <a:off x="6011862" y="6174440"/>
              <a:ext cx="3492500" cy="817562"/>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9"/>
            <p:cNvSpPr>
              <a:spLocks/>
            </p:cNvSpPr>
            <p:nvPr/>
          </p:nvSpPr>
          <p:spPr bwMode="auto">
            <a:xfrm>
              <a:off x="7610475" y="5779152"/>
              <a:ext cx="4816475" cy="1212850"/>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11"/>
            <p:cNvSpPr>
              <a:spLocks/>
            </p:cNvSpPr>
            <p:nvPr/>
          </p:nvSpPr>
          <p:spPr bwMode="auto">
            <a:xfrm>
              <a:off x="8942618" y="4872973"/>
              <a:ext cx="1002383" cy="916288"/>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2"/>
            <p:cNvSpPr>
              <a:spLocks/>
            </p:cNvSpPr>
            <p:nvPr/>
          </p:nvSpPr>
          <p:spPr bwMode="auto">
            <a:xfrm>
              <a:off x="9329534" y="5104969"/>
              <a:ext cx="845568" cy="679529"/>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13"/>
            <p:cNvSpPr>
              <a:spLocks/>
            </p:cNvSpPr>
            <p:nvPr/>
          </p:nvSpPr>
          <p:spPr bwMode="auto">
            <a:xfrm>
              <a:off x="8414782" y="4955842"/>
              <a:ext cx="914752" cy="1469751"/>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14"/>
            <p:cNvSpPr>
              <a:spLocks/>
            </p:cNvSpPr>
            <p:nvPr/>
          </p:nvSpPr>
          <p:spPr bwMode="auto">
            <a:xfrm>
              <a:off x="8677677" y="5435509"/>
              <a:ext cx="1566608" cy="1263740"/>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16"/>
            <p:cNvSpPr>
              <a:spLocks noChangeArrowheads="1"/>
            </p:cNvSpPr>
            <p:nvPr/>
          </p:nvSpPr>
          <p:spPr bwMode="auto">
            <a:xfrm>
              <a:off x="11640953" y="6081081"/>
              <a:ext cx="242888" cy="68040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17"/>
            <p:cNvSpPr>
              <a:spLocks/>
            </p:cNvSpPr>
            <p:nvPr/>
          </p:nvSpPr>
          <p:spPr bwMode="auto">
            <a:xfrm>
              <a:off x="10766241" y="6190064"/>
              <a:ext cx="242888" cy="571424"/>
            </a:xfrm>
            <a:custGeom>
              <a:avLst/>
              <a:gdLst>
                <a:gd name="T0" fmla="*/ 0 w 153"/>
                <a:gd name="T1" fmla="*/ 0 h 388"/>
                <a:gd name="T2" fmla="*/ 0 w 153"/>
                <a:gd name="T3" fmla="*/ 79 h 388"/>
                <a:gd name="T4" fmla="*/ 0 w 153"/>
                <a:gd name="T5" fmla="*/ 388 h 388"/>
                <a:gd name="T6" fmla="*/ 153 w 153"/>
                <a:gd name="T7" fmla="*/ 388 h 388"/>
                <a:gd name="T8" fmla="*/ 153 w 153"/>
                <a:gd name="T9" fmla="*/ 18 h 388"/>
                <a:gd name="T10" fmla="*/ 153 w 153"/>
                <a:gd name="T11" fmla="*/ 0 h 388"/>
                <a:gd name="T12" fmla="*/ 0 w 153"/>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53" h="388">
                  <a:moveTo>
                    <a:pt x="0" y="0"/>
                  </a:moveTo>
                  <a:lnTo>
                    <a:pt x="0" y="79"/>
                  </a:lnTo>
                  <a:lnTo>
                    <a:pt x="0" y="388"/>
                  </a:lnTo>
                  <a:lnTo>
                    <a:pt x="153" y="388"/>
                  </a:lnTo>
                  <a:lnTo>
                    <a:pt x="153" y="18"/>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18"/>
            <p:cNvSpPr>
              <a:spLocks/>
            </p:cNvSpPr>
            <p:nvPr/>
          </p:nvSpPr>
          <p:spPr bwMode="auto">
            <a:xfrm>
              <a:off x="11058341" y="5645150"/>
              <a:ext cx="241300" cy="1116338"/>
            </a:xfrm>
            <a:custGeom>
              <a:avLst/>
              <a:gdLst>
                <a:gd name="T0" fmla="*/ 0 w 152"/>
                <a:gd name="T1" fmla="*/ 0 h 758"/>
                <a:gd name="T2" fmla="*/ 0 w 152"/>
                <a:gd name="T3" fmla="*/ 376 h 758"/>
                <a:gd name="T4" fmla="*/ 0 w 152"/>
                <a:gd name="T5" fmla="*/ 758 h 758"/>
                <a:gd name="T6" fmla="*/ 152 w 152"/>
                <a:gd name="T7" fmla="*/ 758 h 758"/>
                <a:gd name="T8" fmla="*/ 152 w 152"/>
                <a:gd name="T9" fmla="*/ 316 h 758"/>
                <a:gd name="T10" fmla="*/ 152 w 152"/>
                <a:gd name="T11" fmla="*/ 0 h 758"/>
                <a:gd name="T12" fmla="*/ 0 w 152"/>
                <a:gd name="T13" fmla="*/ 0 h 758"/>
              </a:gdLst>
              <a:ahLst/>
              <a:cxnLst>
                <a:cxn ang="0">
                  <a:pos x="T0" y="T1"/>
                </a:cxn>
                <a:cxn ang="0">
                  <a:pos x="T2" y="T3"/>
                </a:cxn>
                <a:cxn ang="0">
                  <a:pos x="T4" y="T5"/>
                </a:cxn>
                <a:cxn ang="0">
                  <a:pos x="T6" y="T7"/>
                </a:cxn>
                <a:cxn ang="0">
                  <a:pos x="T8" y="T9"/>
                </a:cxn>
                <a:cxn ang="0">
                  <a:pos x="T10" y="T11"/>
                </a:cxn>
                <a:cxn ang="0">
                  <a:pos x="T12" y="T13"/>
                </a:cxn>
              </a:cxnLst>
              <a:rect l="0" t="0" r="r" b="b"/>
              <a:pathLst>
                <a:path w="152" h="758">
                  <a:moveTo>
                    <a:pt x="0" y="0"/>
                  </a:moveTo>
                  <a:lnTo>
                    <a:pt x="0" y="376"/>
                  </a:lnTo>
                  <a:lnTo>
                    <a:pt x="0" y="758"/>
                  </a:lnTo>
                  <a:lnTo>
                    <a:pt x="152" y="758"/>
                  </a:lnTo>
                  <a:lnTo>
                    <a:pt x="152" y="316"/>
                  </a:lnTo>
                  <a:lnTo>
                    <a:pt x="152"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19"/>
            <p:cNvSpPr>
              <a:spLocks/>
            </p:cNvSpPr>
            <p:nvPr/>
          </p:nvSpPr>
          <p:spPr bwMode="auto">
            <a:xfrm>
              <a:off x="11348853" y="5021588"/>
              <a:ext cx="242888" cy="1739900"/>
            </a:xfrm>
            <a:custGeom>
              <a:avLst/>
              <a:gdLst>
                <a:gd name="T0" fmla="*/ 0 w 153"/>
                <a:gd name="T1" fmla="*/ 0 h 1096"/>
                <a:gd name="T2" fmla="*/ 0 w 153"/>
                <a:gd name="T3" fmla="*/ 642 h 1096"/>
                <a:gd name="T4" fmla="*/ 0 w 153"/>
                <a:gd name="T5" fmla="*/ 1096 h 1096"/>
                <a:gd name="T6" fmla="*/ 153 w 153"/>
                <a:gd name="T7" fmla="*/ 1096 h 1096"/>
                <a:gd name="T8" fmla="*/ 153 w 153"/>
                <a:gd name="T9" fmla="*/ 581 h 1096"/>
                <a:gd name="T10" fmla="*/ 153 w 153"/>
                <a:gd name="T11" fmla="*/ 0 h 1096"/>
                <a:gd name="T12" fmla="*/ 0 w 153"/>
                <a:gd name="T13" fmla="*/ 0 h 1096"/>
              </a:gdLst>
              <a:ahLst/>
              <a:cxnLst>
                <a:cxn ang="0">
                  <a:pos x="T0" y="T1"/>
                </a:cxn>
                <a:cxn ang="0">
                  <a:pos x="T2" y="T3"/>
                </a:cxn>
                <a:cxn ang="0">
                  <a:pos x="T4" y="T5"/>
                </a:cxn>
                <a:cxn ang="0">
                  <a:pos x="T6" y="T7"/>
                </a:cxn>
                <a:cxn ang="0">
                  <a:pos x="T8" y="T9"/>
                </a:cxn>
                <a:cxn ang="0">
                  <a:pos x="T10" y="T11"/>
                </a:cxn>
                <a:cxn ang="0">
                  <a:pos x="T12" y="T13"/>
                </a:cxn>
              </a:cxnLst>
              <a:rect l="0" t="0" r="r" b="b"/>
              <a:pathLst>
                <a:path w="153" h="1096">
                  <a:moveTo>
                    <a:pt x="0" y="0"/>
                  </a:moveTo>
                  <a:lnTo>
                    <a:pt x="0" y="642"/>
                  </a:lnTo>
                  <a:lnTo>
                    <a:pt x="0" y="1096"/>
                  </a:lnTo>
                  <a:lnTo>
                    <a:pt x="153" y="1096"/>
                  </a:lnTo>
                  <a:lnTo>
                    <a:pt x="153" y="581"/>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20"/>
            <p:cNvSpPr>
              <a:spLocks/>
            </p:cNvSpPr>
            <p:nvPr/>
          </p:nvSpPr>
          <p:spPr bwMode="auto">
            <a:xfrm>
              <a:off x="11933053" y="5577213"/>
              <a:ext cx="242888" cy="1184275"/>
            </a:xfrm>
            <a:custGeom>
              <a:avLst/>
              <a:gdLst>
                <a:gd name="T0" fmla="*/ 0 w 153"/>
                <a:gd name="T1" fmla="*/ 0 h 746"/>
                <a:gd name="T2" fmla="*/ 0 w 153"/>
                <a:gd name="T3" fmla="*/ 147 h 746"/>
                <a:gd name="T4" fmla="*/ 0 w 153"/>
                <a:gd name="T5" fmla="*/ 746 h 746"/>
                <a:gd name="T6" fmla="*/ 153 w 153"/>
                <a:gd name="T7" fmla="*/ 746 h 746"/>
                <a:gd name="T8" fmla="*/ 153 w 153"/>
                <a:gd name="T9" fmla="*/ 87 h 746"/>
                <a:gd name="T10" fmla="*/ 153 w 153"/>
                <a:gd name="T11" fmla="*/ 0 h 746"/>
                <a:gd name="T12" fmla="*/ 0 w 153"/>
                <a:gd name="T13" fmla="*/ 0 h 746"/>
              </a:gdLst>
              <a:ahLst/>
              <a:cxnLst>
                <a:cxn ang="0">
                  <a:pos x="T0" y="T1"/>
                </a:cxn>
                <a:cxn ang="0">
                  <a:pos x="T2" y="T3"/>
                </a:cxn>
                <a:cxn ang="0">
                  <a:pos x="T4" y="T5"/>
                </a:cxn>
                <a:cxn ang="0">
                  <a:pos x="T6" y="T7"/>
                </a:cxn>
                <a:cxn ang="0">
                  <a:pos x="T8" y="T9"/>
                </a:cxn>
                <a:cxn ang="0">
                  <a:pos x="T10" y="T11"/>
                </a:cxn>
                <a:cxn ang="0">
                  <a:pos x="T12" y="T13"/>
                </a:cxn>
              </a:cxnLst>
              <a:rect l="0" t="0" r="r" b="b"/>
              <a:pathLst>
                <a:path w="153" h="746">
                  <a:moveTo>
                    <a:pt x="0" y="0"/>
                  </a:moveTo>
                  <a:lnTo>
                    <a:pt x="0" y="147"/>
                  </a:lnTo>
                  <a:lnTo>
                    <a:pt x="0" y="746"/>
                  </a:lnTo>
                  <a:lnTo>
                    <a:pt x="153" y="746"/>
                  </a:lnTo>
                  <a:lnTo>
                    <a:pt x="153" y="87"/>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21"/>
            <p:cNvSpPr>
              <a:spLocks/>
            </p:cNvSpPr>
            <p:nvPr/>
          </p:nvSpPr>
          <p:spPr bwMode="auto">
            <a:xfrm>
              <a:off x="10182041" y="6215100"/>
              <a:ext cx="242888" cy="546387"/>
            </a:xfrm>
            <a:custGeom>
              <a:avLst/>
              <a:gdLst>
                <a:gd name="T0" fmla="*/ 0 w 153"/>
                <a:gd name="T1" fmla="*/ 0 h 371"/>
                <a:gd name="T2" fmla="*/ 0 w 153"/>
                <a:gd name="T3" fmla="*/ 206 h 371"/>
                <a:gd name="T4" fmla="*/ 0 w 153"/>
                <a:gd name="T5" fmla="*/ 371 h 371"/>
                <a:gd name="T6" fmla="*/ 153 w 153"/>
                <a:gd name="T7" fmla="*/ 371 h 371"/>
                <a:gd name="T8" fmla="*/ 153 w 153"/>
                <a:gd name="T9" fmla="*/ 146 h 371"/>
                <a:gd name="T10" fmla="*/ 153 w 153"/>
                <a:gd name="T11" fmla="*/ 0 h 371"/>
                <a:gd name="T12" fmla="*/ 0 w 15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153" h="371">
                  <a:moveTo>
                    <a:pt x="0" y="0"/>
                  </a:moveTo>
                  <a:lnTo>
                    <a:pt x="0" y="206"/>
                  </a:lnTo>
                  <a:lnTo>
                    <a:pt x="0" y="371"/>
                  </a:lnTo>
                  <a:lnTo>
                    <a:pt x="153" y="371"/>
                  </a:lnTo>
                  <a:lnTo>
                    <a:pt x="153" y="146"/>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22"/>
            <p:cNvSpPr>
              <a:spLocks/>
            </p:cNvSpPr>
            <p:nvPr/>
          </p:nvSpPr>
          <p:spPr bwMode="auto">
            <a:xfrm>
              <a:off x="10474141" y="5207326"/>
              <a:ext cx="242888" cy="1554162"/>
            </a:xfrm>
            <a:custGeom>
              <a:avLst/>
              <a:gdLst>
                <a:gd name="T0" fmla="*/ 0 w 153"/>
                <a:gd name="T1" fmla="*/ 0 h 979"/>
                <a:gd name="T2" fmla="*/ 0 w 153"/>
                <a:gd name="T3" fmla="*/ 742 h 979"/>
                <a:gd name="T4" fmla="*/ 0 w 153"/>
                <a:gd name="T5" fmla="*/ 979 h 979"/>
                <a:gd name="T6" fmla="*/ 153 w 153"/>
                <a:gd name="T7" fmla="*/ 979 h 979"/>
                <a:gd name="T8" fmla="*/ 153 w 153"/>
                <a:gd name="T9" fmla="*/ 682 h 979"/>
                <a:gd name="T10" fmla="*/ 153 w 153"/>
                <a:gd name="T11" fmla="*/ 0 h 979"/>
                <a:gd name="T12" fmla="*/ 0 w 153"/>
                <a:gd name="T13" fmla="*/ 0 h 979"/>
              </a:gdLst>
              <a:ahLst/>
              <a:cxnLst>
                <a:cxn ang="0">
                  <a:pos x="T0" y="T1"/>
                </a:cxn>
                <a:cxn ang="0">
                  <a:pos x="T2" y="T3"/>
                </a:cxn>
                <a:cxn ang="0">
                  <a:pos x="T4" y="T5"/>
                </a:cxn>
                <a:cxn ang="0">
                  <a:pos x="T6" y="T7"/>
                </a:cxn>
                <a:cxn ang="0">
                  <a:pos x="T8" y="T9"/>
                </a:cxn>
                <a:cxn ang="0">
                  <a:pos x="T10" y="T11"/>
                </a:cxn>
                <a:cxn ang="0">
                  <a:pos x="T12" y="T13"/>
                </a:cxn>
              </a:cxnLst>
              <a:rect l="0" t="0" r="r" b="b"/>
              <a:pathLst>
                <a:path w="153" h="979">
                  <a:moveTo>
                    <a:pt x="0" y="0"/>
                  </a:moveTo>
                  <a:lnTo>
                    <a:pt x="0" y="742"/>
                  </a:lnTo>
                  <a:lnTo>
                    <a:pt x="0" y="979"/>
                  </a:lnTo>
                  <a:lnTo>
                    <a:pt x="153" y="979"/>
                  </a:lnTo>
                  <a:lnTo>
                    <a:pt x="153" y="682"/>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23"/>
            <p:cNvSpPr>
              <a:spLocks noChangeArrowheads="1"/>
            </p:cNvSpPr>
            <p:nvPr/>
          </p:nvSpPr>
          <p:spPr bwMode="auto">
            <a:xfrm>
              <a:off x="7106349" y="6384925"/>
              <a:ext cx="493713" cy="1714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24"/>
            <p:cNvSpPr>
              <a:spLocks noChangeArrowheads="1"/>
            </p:cNvSpPr>
            <p:nvPr/>
          </p:nvSpPr>
          <p:spPr bwMode="auto">
            <a:xfrm>
              <a:off x="7106349" y="6556375"/>
              <a:ext cx="493713" cy="438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25"/>
            <p:cNvSpPr>
              <a:spLocks noChangeArrowheads="1"/>
            </p:cNvSpPr>
            <p:nvPr/>
          </p:nvSpPr>
          <p:spPr bwMode="auto">
            <a:xfrm>
              <a:off x="7685787" y="5645150"/>
              <a:ext cx="493713" cy="4905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26"/>
            <p:cNvSpPr>
              <a:spLocks noChangeArrowheads="1"/>
            </p:cNvSpPr>
            <p:nvPr/>
          </p:nvSpPr>
          <p:spPr bwMode="auto">
            <a:xfrm>
              <a:off x="7685787" y="6135687"/>
              <a:ext cx="493713" cy="8588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27"/>
            <p:cNvSpPr>
              <a:spLocks noChangeArrowheads="1"/>
            </p:cNvSpPr>
            <p:nvPr/>
          </p:nvSpPr>
          <p:spPr bwMode="auto">
            <a:xfrm>
              <a:off x="6477699" y="6283325"/>
              <a:ext cx="493713" cy="4937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28"/>
            <p:cNvSpPr>
              <a:spLocks noChangeArrowheads="1"/>
            </p:cNvSpPr>
            <p:nvPr/>
          </p:nvSpPr>
          <p:spPr bwMode="auto">
            <a:xfrm>
              <a:off x="6477699" y="6777037"/>
              <a:ext cx="493713" cy="21748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15"/>
            <p:cNvSpPr>
              <a:spLocks/>
            </p:cNvSpPr>
            <p:nvPr/>
          </p:nvSpPr>
          <p:spPr bwMode="auto">
            <a:xfrm>
              <a:off x="9634537" y="6364940"/>
              <a:ext cx="2792413" cy="627062"/>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Slide Number Placeholder 10"/>
            <p:cNvSpPr txBox="1">
              <a:spLocks/>
            </p:cNvSpPr>
            <p:nvPr/>
          </p:nvSpPr>
          <p:spPr>
            <a:xfrm>
              <a:off x="11585763" y="6700981"/>
              <a:ext cx="566736" cy="137162"/>
            </a:xfrm>
            <a:prstGeom prst="rect">
              <a:avLst/>
            </a:prstGeom>
          </p:spPr>
          <p:txBody>
            <a:bodyPr vert="horz" lIns="89630" tIns="0" rIns="0" bIns="0" rtlCol="0" anchor="ctr"/>
            <a:lstStyle>
              <a:defPPr>
                <a:defRPr lang="en-US"/>
              </a:defPPr>
              <a:lvl1pPr marL="0" algn="r" defTabSz="932316" rtl="0" eaLnBrk="1" latinLnBrk="0" hangingPunct="1">
                <a:defRPr lang="en-US" sz="898" b="0" kern="1200" smtClean="0">
                  <a:solidFill>
                    <a:schemeClr val="tx2"/>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r" defTabSz="914347" rtl="0" eaLnBrk="1" fontAlgn="auto" latinLnBrk="0" hangingPunct="1">
                <a:lnSpc>
                  <a:spcPct val="100000"/>
                </a:lnSpc>
                <a:spcBef>
                  <a:spcPts val="0"/>
                </a:spcBef>
                <a:spcAft>
                  <a:spcPts val="0"/>
                </a:spcAft>
                <a:buClrTx/>
                <a:buSzTx/>
                <a:buFontTx/>
                <a:buNone/>
                <a:tabLst/>
                <a:defRPr/>
              </a:pPr>
              <a:endParaRPr kumimoji="0" lang="en-US" sz="88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0" name="Rectangle 29"/>
          <p:cNvSpPr/>
          <p:nvPr/>
        </p:nvSpPr>
        <p:spPr bwMode="auto">
          <a:xfrm>
            <a:off x="8447390" y="1683186"/>
            <a:ext cx="2688891" cy="2688892"/>
          </a:xfrm>
          <a:prstGeom prst="rect">
            <a:avLst/>
          </a:prstGeom>
          <a:solidFill>
            <a:srgbClr val="34103D"/>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Segoe UI Light"/>
                <a:ea typeface="+mn-ea"/>
                <a:cs typeface="+mn-cs"/>
              </a:rPr>
              <a:t>Redefine customer service</a:t>
            </a:r>
          </a:p>
        </p:txBody>
      </p:sp>
      <p:sp>
        <p:nvSpPr>
          <p:cNvPr id="31" name="Rectangle 30"/>
          <p:cNvSpPr/>
          <p:nvPr/>
        </p:nvSpPr>
        <p:spPr bwMode="auto">
          <a:xfrm>
            <a:off x="5768763" y="1683186"/>
            <a:ext cx="2688891" cy="2688892"/>
          </a:xfrm>
          <a:prstGeom prst="rect">
            <a:avLst/>
          </a:prstGeom>
          <a:solidFill>
            <a:srgbClr val="4E195C"/>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Open new business opportunities</a:t>
            </a:r>
          </a:p>
        </p:txBody>
      </p:sp>
      <p:sp>
        <p:nvSpPr>
          <p:cNvPr id="32" name="Rectangle 31"/>
          <p:cNvSpPr/>
          <p:nvPr/>
        </p:nvSpPr>
        <p:spPr bwMode="auto">
          <a:xfrm>
            <a:off x="3088398" y="1683186"/>
            <a:ext cx="2688891" cy="2688892"/>
          </a:xfrm>
          <a:prstGeom prst="rect">
            <a:avLst/>
          </a:prstGeom>
          <a:solidFill>
            <a:srgbClr val="68217A"/>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Build competitive edge</a:t>
            </a:r>
          </a:p>
        </p:txBody>
      </p:sp>
      <p:sp>
        <p:nvSpPr>
          <p:cNvPr id="33" name="Rectangle 32"/>
          <p:cNvSpPr/>
          <p:nvPr/>
        </p:nvSpPr>
        <p:spPr bwMode="auto">
          <a:xfrm>
            <a:off x="416311" y="1683186"/>
            <a:ext cx="2688891" cy="2688892"/>
          </a:xfrm>
          <a:prstGeom prst="rect">
            <a:avLst/>
          </a:prstGeom>
          <a:solidFill>
            <a:srgbClr val="B957D2"/>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Gain insight and agility</a:t>
            </a:r>
          </a:p>
        </p:txBody>
      </p:sp>
      <p:sp>
        <p:nvSpPr>
          <p:cNvPr id="3" name="Rectangle 2"/>
          <p:cNvSpPr/>
          <p:nvPr/>
        </p:nvSpPr>
        <p:spPr>
          <a:xfrm>
            <a:off x="864" y="1609250"/>
            <a:ext cx="415445" cy="2918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6946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3" presetClass="path" presetSubtype="0" accel="50000" decel="50000" fill="hold" grpId="1" nodeType="withEffect">
                                  <p:stCondLst>
                                    <p:cond delay="20"/>
                                  </p:stCondLst>
                                  <p:childTnLst>
                                    <p:animMotion origin="layout" path="M -0.05234 4.81481E-6 L -1.04167E-6 4.81481E-6 " pathEditMode="relative" rAng="0" ptsTypes="AA">
                                      <p:cBhvr>
                                        <p:cTn id="9" dur="750" fill="hold"/>
                                        <p:tgtEl>
                                          <p:spTgt spid="33"/>
                                        </p:tgtEl>
                                        <p:attrNameLst>
                                          <p:attrName>ppt_x</p:attrName>
                                          <p:attrName>ppt_y</p:attrName>
                                        </p:attrNameLst>
                                      </p:cBhvr>
                                      <p:rCtr x="2617" y="0"/>
                                    </p:animMotion>
                                  </p:childTnLst>
                                </p:cTn>
                              </p:par>
                            </p:childTnLst>
                          </p:cTn>
                        </p:par>
                        <p:par>
                          <p:cTn id="10" fill="hold">
                            <p:stCondLst>
                              <p:cond delay="77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63" presetClass="path" presetSubtype="0" accel="50000" decel="50000" fill="hold" grpId="1" nodeType="withEffect">
                                  <p:stCondLst>
                                    <p:cond delay="20"/>
                                  </p:stCondLst>
                                  <p:childTnLst>
                                    <p:animMotion origin="layout" path="M -0.05234 4.81481E-6 L -1.66667E-6 4.81481E-6 " pathEditMode="relative" rAng="0" ptsTypes="AA">
                                      <p:cBhvr>
                                        <p:cTn id="15" dur="750" fill="hold"/>
                                        <p:tgtEl>
                                          <p:spTgt spid="32"/>
                                        </p:tgtEl>
                                        <p:attrNameLst>
                                          <p:attrName>ppt_x</p:attrName>
                                          <p:attrName>ppt_y</p:attrName>
                                        </p:attrNameLst>
                                      </p:cBhvr>
                                      <p:rCtr x="2617" y="0"/>
                                    </p:animMotion>
                                  </p:childTnLst>
                                </p:cTn>
                              </p:par>
                            </p:childTnLst>
                          </p:cTn>
                        </p:par>
                        <p:par>
                          <p:cTn id="16" fill="hold">
                            <p:stCondLst>
                              <p:cond delay="154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63" presetClass="path" presetSubtype="0" accel="50000" decel="50000" fill="hold" grpId="1" nodeType="withEffect">
                                  <p:stCondLst>
                                    <p:cond delay="20"/>
                                  </p:stCondLst>
                                  <p:childTnLst>
                                    <p:animMotion origin="layout" path="M -0.05234 4.81481E-6 L -3.54167E-6 4.81481E-6 " pathEditMode="relative" rAng="0" ptsTypes="AA">
                                      <p:cBhvr>
                                        <p:cTn id="21" dur="750" fill="hold"/>
                                        <p:tgtEl>
                                          <p:spTgt spid="31"/>
                                        </p:tgtEl>
                                        <p:attrNameLst>
                                          <p:attrName>ppt_x</p:attrName>
                                          <p:attrName>ppt_y</p:attrName>
                                        </p:attrNameLst>
                                      </p:cBhvr>
                                      <p:rCtr x="2617" y="0"/>
                                    </p:animMotion>
                                  </p:childTnLst>
                                </p:cTn>
                              </p:par>
                            </p:childTnLst>
                          </p:cTn>
                        </p:par>
                        <p:par>
                          <p:cTn id="22" fill="hold">
                            <p:stCondLst>
                              <p:cond delay="231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63" presetClass="path" presetSubtype="0" accel="50000" decel="50000" fill="hold" grpId="1" nodeType="withEffect">
                                  <p:stCondLst>
                                    <p:cond delay="20"/>
                                  </p:stCondLst>
                                  <p:childTnLst>
                                    <p:animMotion origin="layout" path="M -0.05234 4.81481E-6 L 5E-6 4.81481E-6 " pathEditMode="relative" rAng="0" ptsTypes="AA">
                                      <p:cBhvr>
                                        <p:cTn id="27" dur="750" fill="hold"/>
                                        <p:tgtEl>
                                          <p:spTgt spid="30"/>
                                        </p:tgtEl>
                                        <p:attrNameLst>
                                          <p:attrName>ppt_x</p:attrName>
                                          <p:attrName>ppt_y</p:attrName>
                                        </p:attrNameLst>
                                      </p:cBhvr>
                                      <p:rCtr x="26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5" name="icon  BINARY"/>
          <p:cNvSpPr>
            <a:spLocks noChangeAspect="1" noEditPoints="1"/>
          </p:cNvSpPr>
          <p:nvPr/>
        </p:nvSpPr>
        <p:spPr bwMode="auto">
          <a:xfrm>
            <a:off x="10341634"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2" name="Group 71"/>
          <p:cNvGrpSpPr/>
          <p:nvPr/>
        </p:nvGrpSpPr>
        <p:grpSpPr>
          <a:xfrm>
            <a:off x="10101900" y="4541546"/>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3" name="Object 2" hidden="1"/>
          <p:cNvGraphicFramePr>
            <a:graphicFrameLocks noChangeAspect="1"/>
          </p:cNvGraphicFramePr>
          <p:nvPr>
            <p:custDataLst>
              <p:tags r:id="rId2"/>
            </p:custDataLst>
            <p:extLst/>
          </p:nvPr>
        </p:nvGraphicFramePr>
        <p:xfrm>
          <a:off x="4152" y="3504"/>
          <a:ext cx="1556" cy="1556"/>
        </p:xfrm>
        <a:graphic>
          <a:graphicData uri="http://schemas.openxmlformats.org/presentationml/2006/ole">
            <mc:AlternateContent xmlns:mc="http://schemas.openxmlformats.org/markup-compatibility/2006">
              <mc:Choice xmlns:v="urn:schemas-microsoft-com:vml" Requires="v">
                <p:oleObj spid="_x0000_s9262"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4152" y="350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6000" dirty="0">
                <a:solidFill>
                  <a:srgbClr val="442157"/>
                </a:solidFill>
                <a:ea typeface="+mj-ea"/>
                <a:cs typeface="+mj-cs"/>
              </a:rPr>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0" name="Group 69"/>
          <p:cNvGrpSpPr>
            <a:grpSpLocks noChangeAspect="1"/>
          </p:cNvGrpSpPr>
          <p:nvPr/>
        </p:nvGrpSpPr>
        <p:grpSpPr>
          <a:xfrm>
            <a:off x="9364580" y="4638549"/>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9" name="Group 68"/>
          <p:cNvGrpSpPr/>
          <p:nvPr/>
        </p:nvGrpSpPr>
        <p:grpSpPr>
          <a:xfrm>
            <a:off x="8749371" y="4833682"/>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7" name="Rectangle 166"/>
          <p:cNvSpPr/>
          <p:nvPr/>
        </p:nvSpPr>
        <p:spPr bwMode="auto">
          <a:xfrm>
            <a:off x="351178" y="1406424"/>
            <a:ext cx="7058193" cy="4625298"/>
          </a:xfrm>
          <a:prstGeom prst="rect">
            <a:avLst/>
          </a:prstGeom>
          <a:solidFill>
            <a:srgbClr val="44215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179208" rIns="179208" bIns="179208"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marL="0" marR="0" lvl="0" indent="0" algn="l" defTabSz="658951" rtl="0" eaLnBrk="1" fontAlgn="base" latinLnBrk="0" hangingPunct="1">
              <a:lnSpc>
                <a:spcPct val="100000"/>
              </a:lnSpc>
              <a:spcBef>
                <a:spcPct val="0"/>
              </a:spcBef>
              <a:spcAft>
                <a:spcPts val="1765"/>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a:ea typeface="+mn-ea"/>
                <a:cs typeface="+mn-cs"/>
              </a:rPr>
              <a:t>The Internet of Things </a:t>
            </a:r>
            <a:r>
              <a:rPr kumimoji="0" lang="en-US" sz="3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starts with </a:t>
            </a:r>
            <a:r>
              <a:rPr kumimoji="0" lang="en-US" sz="4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Your Things.</a:t>
            </a:r>
          </a:p>
          <a:p>
            <a:pPr marL="446820" marR="0" lvl="0" indent="-329396" algn="l" defTabSz="658951" rtl="0" eaLnBrk="1" fontAlgn="base" latinLnBrk="0" hangingPunct="1">
              <a:lnSpc>
                <a:spcPct val="100000"/>
              </a:lnSpc>
              <a:spcBef>
                <a:spcPts val="0"/>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Build on the infrastructure you already have.</a:t>
            </a:r>
          </a:p>
          <a:p>
            <a:pPr marL="446820" marR="0" lvl="0" indent="-329396" algn="l" defTabSz="658951" rtl="0" eaLnBrk="1" fontAlgn="base" latinLnBrk="0" hangingPunct="1">
              <a:lnSpc>
                <a:spcPct val="100000"/>
              </a:lnSpc>
              <a:spcBef>
                <a:spcPts val="196"/>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Add more devices to the ones you already own.</a:t>
            </a:r>
          </a:p>
          <a:p>
            <a:pPr marL="446820" marR="0" lvl="0" indent="-329396" algn="l" defTabSz="658951" rtl="0" eaLnBrk="1" fontAlgn="base" latinLnBrk="0" hangingPunct="1">
              <a:lnSpc>
                <a:spcPct val="100000"/>
              </a:lnSpc>
              <a:spcBef>
                <a:spcPts val="196"/>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Get more from the data that already exists. </a:t>
            </a:r>
          </a:p>
          <a:p>
            <a:pPr marL="0" marR="0" lvl="0" indent="0" algn="l" defTabSz="896162" rtl="0" eaLnBrk="1" fontAlgn="auto" latinLnBrk="0" hangingPunct="1">
              <a:lnSpc>
                <a:spcPct val="100000"/>
              </a:lnSpc>
              <a:spcBef>
                <a:spcPts val="1765"/>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Stop just running your business. </a:t>
            </a:r>
          </a:p>
          <a:p>
            <a:pPr marL="0" marR="0" lvl="0" indent="0" algn="l" defTabSz="89616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Start making it thrive. Start realizing the potential of the </a:t>
            </a:r>
            <a:r>
              <a:rPr kumimoji="0" lang="en-US" sz="2800" b="0" i="0" u="none" strike="noStrike" kern="1200" cap="none" spc="0" normalizeH="0" baseline="0" noProof="0" dirty="0">
                <a:ln>
                  <a:noFill/>
                </a:ln>
                <a:solidFill>
                  <a:prstClr val="white"/>
                </a:solidFill>
                <a:effectLst>
                  <a:glow rad="25400">
                    <a:srgbClr val="F8F8F8">
                      <a:alpha val="30000"/>
                    </a:srgbClr>
                  </a:glow>
                </a:effectLst>
                <a:uLnTx/>
                <a:uFillTx/>
                <a:latin typeface="Segoe UI Light"/>
                <a:ea typeface="+mn-ea"/>
                <a:cs typeface="Segoe UI Light" panose="020B0502040204020203" pitchFamily="34" charset="0"/>
              </a:rPr>
              <a:t>Internet of </a:t>
            </a:r>
            <a:r>
              <a:rPr kumimoji="0" lang="en-US" sz="3200" b="0" i="0" u="none" strike="noStrike" kern="1200" cap="none" spc="0" normalizeH="0" baseline="0" noProof="0" dirty="0">
                <a:ln>
                  <a:noFill/>
                </a:ln>
                <a:solidFill>
                  <a:prstClr val="white"/>
                </a:solidFill>
                <a:effectLst>
                  <a:glow rad="25400">
                    <a:srgbClr val="F8F8F8">
                      <a:alpha val="30000"/>
                    </a:srgbClr>
                  </a:glow>
                </a:effectLst>
                <a:uLnTx/>
                <a:uFillTx/>
                <a:latin typeface="Segoe UI Semibold" panose="020B0702040204020203" pitchFamily="34" charset="0"/>
                <a:ea typeface="+mn-ea"/>
                <a:cs typeface="Segoe UI Semibold" panose="020B0702040204020203" pitchFamily="34" charset="0"/>
              </a:rPr>
              <a:t>Your Things</a:t>
            </a: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t>
            </a:r>
            <a:r>
              <a:rPr kumimoji="0" lang="en-US" sz="2800" b="0" i="0" u="none" strike="noStrike" kern="1200" cap="none" spc="0" normalizeH="0" baseline="0" noProof="0" dirty="0">
                <a:ln>
                  <a:noFill/>
                </a:ln>
                <a:solidFill>
                  <a:prstClr val="white"/>
                </a:solidFill>
                <a:effectLst/>
                <a:uLnTx/>
                <a:uFillTx/>
                <a:latin typeface="Segoe UI Light"/>
                <a:ea typeface="+mn-ea"/>
                <a:cs typeface="+mn-cs"/>
              </a:rPr>
              <a:t> </a:t>
            </a:r>
          </a:p>
        </p:txBody>
      </p:sp>
      <p:grpSp>
        <p:nvGrpSpPr>
          <p:cNvPr id="62" name="Group 61"/>
          <p:cNvGrpSpPr>
            <a:grpSpLocks noChangeAspect="1"/>
          </p:cNvGrpSpPr>
          <p:nvPr/>
        </p:nvGrpSpPr>
        <p:grpSpPr>
          <a:xfrm>
            <a:off x="8414910" y="5287497"/>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marL="0" marR="0" lvl="0" indent="0" algn="l" defTabSz="895575"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49" normalizeH="0" baseline="0" noProof="0" dirty="0" err="1">
                <a:ln>
                  <a:noFill/>
                </a:ln>
                <a:solidFill>
                  <a:srgbClr val="008272"/>
                </a:solidFill>
                <a:effectLst/>
                <a:uLnTx/>
                <a:uFillTx/>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3" name="Rectangle 82"/>
          <p:cNvSpPr/>
          <p:nvPr/>
        </p:nvSpPr>
        <p:spPr>
          <a:xfrm>
            <a:off x="-19238" y="6295619"/>
            <a:ext cx="12208646" cy="5773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09020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fill="hold"/>
                                        <p:tgtEl>
                                          <p:spTgt spid="167"/>
                                        </p:tgtEl>
                                        <p:attrNameLst>
                                          <p:attrName>ppt_x</p:attrName>
                                        </p:attrNameLst>
                                      </p:cBhvr>
                                      <p:tavLst>
                                        <p:tav tm="0">
                                          <p:val>
                                            <p:strVal val="0-#ppt_w/2"/>
                                          </p:val>
                                        </p:tav>
                                        <p:tav tm="100000">
                                          <p:val>
                                            <p:strVal val="#ppt_x"/>
                                          </p:val>
                                        </p:tav>
                                      </p:tavLst>
                                    </p:anim>
                                    <p:anim calcmode="lin" valueType="num">
                                      <p:cBhvr additive="base">
                                        <p:cTn id="8" dur="500" fill="hold"/>
                                        <p:tgtEl>
                                          <p:spTgt spid="16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par>
                                <p:cTn id="12" presetID="64" presetClass="path" presetSubtype="0" accel="50000" decel="50000" fill="hold" nodeType="withEffect">
                                  <p:stCondLst>
                                    <p:cond delay="0"/>
                                  </p:stCondLst>
                                  <p:childTnLst>
                                    <p:animMotion origin="layout" path="M 0.0875 -0.00046 L 1.66667E-6 3.7037E-7 " pathEditMode="relative" rAng="0" ptsTypes="AA">
                                      <p:cBhvr>
                                        <p:cTn id="13" dur="1000" fill="hold"/>
                                        <p:tgtEl>
                                          <p:spTgt spid="82"/>
                                        </p:tgtEl>
                                        <p:attrNameLst>
                                          <p:attrName>ppt_x</p:attrName>
                                          <p:attrName>ppt_y</p:attrName>
                                        </p:attrNameLst>
                                      </p:cBhvr>
                                      <p:rCtr x="-4375" y="23"/>
                                    </p:animMotion>
                                  </p:childTnLst>
                                </p:cTn>
                              </p:par>
                            </p:childTnLst>
                          </p:cTn>
                        </p:par>
                        <p:par>
                          <p:cTn id="14" fill="hold">
                            <p:stCondLst>
                              <p:cond delay="1000"/>
                            </p:stCondLst>
                            <p:childTnLst>
                              <p:par>
                                <p:cTn id="15" presetID="10" presetClass="entr" presetSubtype="0" fill="hold" grpId="1" nodeType="after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par>
                                <p:cTn id="18"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19" dur="2000" fill="hold"/>
                                        <p:tgtEl>
                                          <p:spTgt spid="165"/>
                                        </p:tgtEl>
                                        <p:attrNameLst>
                                          <p:attrName>ppt_x</p:attrName>
                                          <p:attrName>ppt_y</p:attrName>
                                        </p:attrNameLst>
                                      </p:cBhvr>
                                      <p:rCtr x="8138" y="-14792"/>
                                    </p:animMotion>
                                  </p:childTnLst>
                                </p:cTn>
                              </p:par>
                              <p:par>
                                <p:cTn id="20" presetID="10" presetClass="entr" presetSubtype="0" fill="hold" nodeType="withEffect">
                                  <p:stCondLst>
                                    <p:cond delay="25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4" dur="2000" fill="hold"/>
                                        <p:tgtEl>
                                          <p:spTgt spid="72"/>
                                        </p:tgtEl>
                                        <p:attrNameLst>
                                          <p:attrName>ppt_x</p:attrName>
                                          <p:attrName>ppt_y</p:attrName>
                                        </p:attrNameLst>
                                      </p:cBhvr>
                                      <p:rCtr x="6927" y="-14792"/>
                                    </p:animMotion>
                                  </p:childTnLst>
                                </p:cTn>
                              </p:par>
                              <p:par>
                                <p:cTn id="25" presetID="10" presetClass="entr" presetSubtype="0" fill="hold" nodeType="withEffect">
                                  <p:stCondLst>
                                    <p:cond delay="5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29" dur="2000" fill="hold"/>
                                        <p:tgtEl>
                                          <p:spTgt spid="71"/>
                                        </p:tgtEl>
                                        <p:attrNameLst>
                                          <p:attrName>ppt_x</p:attrName>
                                          <p:attrName>ppt_y</p:attrName>
                                        </p:attrNameLst>
                                      </p:cBhvr>
                                      <p:rCtr x="5937" y="-15069"/>
                                    </p:animMotion>
                                  </p:childTnLst>
                                </p:cTn>
                              </p:par>
                              <p:par>
                                <p:cTn id="30" presetID="10" presetClass="entr" presetSubtype="0" fill="hold" nodeType="withEffect">
                                  <p:stCondLst>
                                    <p:cond delay="75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4" dur="2000" fill="hold"/>
                                        <p:tgtEl>
                                          <p:spTgt spid="70"/>
                                        </p:tgtEl>
                                        <p:attrNameLst>
                                          <p:attrName>ppt_x</p:attrName>
                                          <p:attrName>ppt_y</p:attrName>
                                        </p:attrNameLst>
                                      </p:cBhvr>
                                      <p:rCtr x="4935" y="-13611"/>
                                    </p:animMotion>
                                  </p:childTnLst>
                                </p:cTn>
                              </p:par>
                              <p:par>
                                <p:cTn id="35" presetID="10" presetClass="entr" presetSubtype="0" fill="hold" nodeType="withEffect">
                                  <p:stCondLst>
                                    <p:cond delay="1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39" dur="2000" fill="hold"/>
                                        <p:tgtEl>
                                          <p:spTgt spid="69"/>
                                        </p:tgtEl>
                                        <p:attrNameLst>
                                          <p:attrName>ppt_x</p:attrName>
                                          <p:attrName>ppt_y</p:attrName>
                                        </p:attrNameLst>
                                      </p:cBhvr>
                                      <p:rCtr x="2760" y="-12454"/>
                                    </p:animMotion>
                                  </p:childTnLst>
                                </p:cTn>
                              </p:par>
                              <p:par>
                                <p:cTn id="40" presetID="10" presetClass="entr" presetSubtype="0" fill="hold" nodeType="withEffect">
                                  <p:stCondLst>
                                    <p:cond delay="10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4"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69240"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1" name="Rectangle 140"/>
          <p:cNvSpPr/>
          <p:nvPr/>
        </p:nvSpPr>
        <p:spPr bwMode="auto">
          <a:xfrm>
            <a:off x="2241685"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2" name="Rectangle 141"/>
          <p:cNvSpPr/>
          <p:nvPr/>
        </p:nvSpPr>
        <p:spPr bwMode="auto">
          <a:xfrm>
            <a:off x="421413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3" name="Rectangle 142"/>
          <p:cNvSpPr/>
          <p:nvPr/>
        </p:nvSpPr>
        <p:spPr bwMode="auto">
          <a:xfrm>
            <a:off x="6186576"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4" name="Rectangle 143"/>
          <p:cNvSpPr/>
          <p:nvPr/>
        </p:nvSpPr>
        <p:spPr bwMode="auto">
          <a:xfrm>
            <a:off x="815902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5" name="Rectangle 144"/>
          <p:cNvSpPr/>
          <p:nvPr/>
        </p:nvSpPr>
        <p:spPr bwMode="auto">
          <a:xfrm>
            <a:off x="10131468" y="1350261"/>
            <a:ext cx="1792850" cy="505053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25" name="Oval 24"/>
          <p:cNvSpPr/>
          <p:nvPr/>
        </p:nvSpPr>
        <p:spPr bwMode="auto">
          <a:xfrm>
            <a:off x="2420700" y="1598533"/>
            <a:ext cx="7352158" cy="4293518"/>
          </a:xfrm>
          <a:prstGeom prst="ellipse">
            <a:avLst/>
          </a:prstGeom>
          <a:solidFill>
            <a:srgbClr val="44215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60" name="Freeform 9"/>
          <p:cNvSpPr>
            <a:spLocks/>
          </p:cNvSpPr>
          <p:nvPr/>
        </p:nvSpPr>
        <p:spPr bwMode="auto">
          <a:xfrm>
            <a:off x="4629973" y="3220189"/>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3"/>
          <p:cNvSpPr>
            <a:spLocks/>
          </p:cNvSpPr>
          <p:nvPr/>
        </p:nvSpPr>
        <p:spPr bwMode="auto">
          <a:xfrm>
            <a:off x="5420570" y="2221049"/>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3433184" y="2705057"/>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p:cNvGrpSpPr/>
          <p:nvPr/>
        </p:nvGrpSpPr>
        <p:grpSpPr>
          <a:xfrm>
            <a:off x="269240" y="698995"/>
            <a:ext cx="11655078" cy="717140"/>
            <a:chOff x="274638" y="1212850"/>
            <a:chExt cx="11888787" cy="731520"/>
          </a:xfrm>
        </p:grpSpPr>
        <p:sp>
          <p:nvSpPr>
            <p:cNvPr id="136" name="Rectangle 135"/>
            <p:cNvSpPr/>
            <p:nvPr/>
          </p:nvSpPr>
          <p:spPr bwMode="auto">
            <a:xfrm>
              <a:off x="4298632"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Queuing System</a:t>
              </a:r>
              <a:endPar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7" name="Right Arrow 136"/>
            <p:cNvSpPr/>
            <p:nvPr/>
          </p:nvSpPr>
          <p:spPr bwMode="auto">
            <a:xfrm>
              <a:off x="3996722"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80" name="Oval 79"/>
          <p:cNvSpPr/>
          <p:nvPr/>
        </p:nvSpPr>
        <p:spPr bwMode="auto">
          <a:xfrm>
            <a:off x="4273126" y="3566831"/>
            <a:ext cx="1508760" cy="15070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a:t>
            </a: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Hubs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3" name="Freeform 5"/>
          <p:cNvSpPr>
            <a:spLocks noEditPoints="1"/>
          </p:cNvSpPr>
          <p:nvPr/>
        </p:nvSpPr>
        <p:spPr bwMode="auto">
          <a:xfrm>
            <a:off x="4762675" y="40716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87"/>
          <p:cNvSpPr>
            <a:spLocks noChangeAspect="1" noEditPoints="1"/>
          </p:cNvSpPr>
          <p:nvPr/>
        </p:nvSpPr>
        <p:spPr bwMode="black">
          <a:xfrm flipH="1">
            <a:off x="6349719" y="5349653"/>
            <a:ext cx="806782" cy="656345"/>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442157"/>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0" name="TextBox 169"/>
          <p:cNvSpPr txBox="1"/>
          <p:nvPr/>
        </p:nvSpPr>
        <p:spPr>
          <a:xfrm>
            <a:off x="7215511" y="5508071"/>
            <a:ext cx="67473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Storage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adapters</a:t>
            </a:r>
          </a:p>
        </p:txBody>
      </p:sp>
      <p:sp>
        <p:nvSpPr>
          <p:cNvPr id="174" name="TextBox 173"/>
          <p:cNvSpPr txBox="1"/>
          <p:nvPr/>
        </p:nvSpPr>
        <p:spPr>
          <a:xfrm>
            <a:off x="6792930" y="3604714"/>
            <a:ext cx="861554"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solidFill>
                  <a:srgbClr val="7FBA00"/>
                </a:solidFill>
                <a:effectLst/>
                <a:uLnTx/>
                <a:uFillTx/>
                <a:latin typeface="Segoe UI"/>
                <a:ea typeface="+mn-ea"/>
                <a:cs typeface="+mn-cs"/>
              </a:rPr>
              <a:t>Stream </a:t>
            </a:r>
            <a:br>
              <a:rPr kumimoji="0" lang="en-US" sz="1372" b="1" i="0" u="none" strike="noStrike" kern="1200" cap="none" spc="0" normalizeH="0" baseline="0" noProof="0" dirty="0">
                <a:ln>
                  <a:noFill/>
                </a:ln>
                <a:solidFill>
                  <a:srgbClr val="7FBA00"/>
                </a:solidFill>
                <a:effectLst/>
                <a:uLnTx/>
                <a:uFillTx/>
                <a:latin typeface="Segoe UI"/>
                <a:ea typeface="+mn-ea"/>
                <a:cs typeface="+mn-cs"/>
              </a:rPr>
            </a:br>
            <a:r>
              <a:rPr kumimoji="0" lang="en-US" sz="1372" b="1" i="0" u="none" strike="noStrike" kern="1200" cap="none" spc="0" normalizeH="0" baseline="0" noProof="0" dirty="0">
                <a:ln>
                  <a:noFill/>
                </a:ln>
                <a:solidFill>
                  <a:srgbClr val="7FBA00"/>
                </a:solidFill>
                <a:effectLst/>
                <a:uLnTx/>
                <a:uFillTx/>
                <a:latin typeface="Segoe UI"/>
                <a:ea typeface="+mn-ea"/>
                <a:cs typeface="+mn-cs"/>
              </a:rPr>
              <a:t>processing</a:t>
            </a:r>
          </a:p>
        </p:txBody>
      </p:sp>
      <p:sp>
        <p:nvSpPr>
          <p:cNvPr id="181" name="TextBox 180"/>
          <p:cNvSpPr txBox="1"/>
          <p:nvPr/>
        </p:nvSpPr>
        <p:spPr>
          <a:xfrm>
            <a:off x="2588639" y="3714423"/>
            <a:ext cx="1226554"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Cloud gateways</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(web APIs)</a:t>
            </a:r>
          </a:p>
        </p:txBody>
      </p:sp>
      <p:sp>
        <p:nvSpPr>
          <p:cNvPr id="194" name="Freeform 30"/>
          <p:cNvSpPr>
            <a:spLocks noChangeAspect="1" noEditPoints="1"/>
          </p:cNvSpPr>
          <p:nvPr/>
        </p:nvSpPr>
        <p:spPr bwMode="auto">
          <a:xfrm>
            <a:off x="2528413" y="2933904"/>
            <a:ext cx="1165353" cy="74705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TextBox 184"/>
          <p:cNvSpPr txBox="1"/>
          <p:nvPr/>
        </p:nvSpPr>
        <p:spPr>
          <a:xfrm>
            <a:off x="3148042" y="5434173"/>
            <a:ext cx="72000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Field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gateways</a:t>
            </a:r>
          </a:p>
        </p:txBody>
      </p:sp>
      <p:sp>
        <p:nvSpPr>
          <p:cNvPr id="196" name="Freeform 58"/>
          <p:cNvSpPr>
            <a:spLocks noChangeAspect="1" noEditPoints="1"/>
          </p:cNvSpPr>
          <p:nvPr/>
        </p:nvSpPr>
        <p:spPr bwMode="black">
          <a:xfrm>
            <a:off x="2420700" y="5280693"/>
            <a:ext cx="641093" cy="68713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nvGrpSpPr>
          <p:cNvPr id="204" name="Group 203"/>
          <p:cNvGrpSpPr/>
          <p:nvPr/>
        </p:nvGrpSpPr>
        <p:grpSpPr>
          <a:xfrm>
            <a:off x="685566" y="1754914"/>
            <a:ext cx="960199" cy="970385"/>
            <a:chOff x="699313" y="2289942"/>
            <a:chExt cx="979453" cy="989843"/>
          </a:xfrm>
          <a:solidFill>
            <a:srgbClr val="A6A6A6"/>
          </a:solidFill>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TextBox 202"/>
            <p:cNvSpPr txBox="1"/>
            <p:nvPr/>
          </p:nvSpPr>
          <p:spPr>
            <a:xfrm>
              <a:off x="699313" y="3085922"/>
              <a:ext cx="979453" cy="193863"/>
            </a:xfrm>
            <a:prstGeom prst="rect">
              <a:avLst/>
            </a:prstGeom>
            <a:grp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sp>
        <p:nvSpPr>
          <p:cNvPr id="209" name="Freeform 8"/>
          <p:cNvSpPr>
            <a:spLocks noChangeAspect="1" noEditPoints="1"/>
          </p:cNvSpPr>
          <p:nvPr/>
        </p:nvSpPr>
        <p:spPr bwMode="black">
          <a:xfrm>
            <a:off x="10698029" y="27529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0" name="TextBox 209"/>
          <p:cNvSpPr txBox="1"/>
          <p:nvPr/>
        </p:nvSpPr>
        <p:spPr>
          <a:xfrm>
            <a:off x="10365618" y="3476201"/>
            <a:ext cx="1351267"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Search and query</a:t>
            </a:r>
          </a:p>
        </p:txBody>
      </p:sp>
      <p:sp>
        <p:nvSpPr>
          <p:cNvPr id="211" name="Freeform 32"/>
          <p:cNvSpPr>
            <a:spLocks noEditPoints="1"/>
          </p:cNvSpPr>
          <p:nvPr/>
        </p:nvSpPr>
        <p:spPr bwMode="auto">
          <a:xfrm>
            <a:off x="10698030" y="3853590"/>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TextBox 211"/>
          <p:cNvSpPr txBox="1"/>
          <p:nvPr/>
        </p:nvSpPr>
        <p:spPr>
          <a:xfrm>
            <a:off x="10247849" y="4560785"/>
            <a:ext cx="161659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Data analytics (Excel)</a:t>
            </a:r>
          </a:p>
        </p:txBody>
      </p:sp>
      <p:sp>
        <p:nvSpPr>
          <p:cNvPr id="213" name="Freeform 27"/>
          <p:cNvSpPr>
            <a:spLocks noChangeAspect="1" noEditPoints="1"/>
          </p:cNvSpPr>
          <p:nvPr/>
        </p:nvSpPr>
        <p:spPr bwMode="black">
          <a:xfrm>
            <a:off x="10577266" y="15842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442157"/>
          </a:solidFill>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TextBox 213"/>
          <p:cNvSpPr txBox="1"/>
          <p:nvPr/>
        </p:nvSpPr>
        <p:spPr>
          <a:xfrm>
            <a:off x="10369902" y="2231470"/>
            <a:ext cx="1311834" cy="380104"/>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Web/thick client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dashboards</a:t>
            </a:r>
          </a:p>
        </p:txBody>
      </p:sp>
      <p:sp>
        <p:nvSpPr>
          <p:cNvPr id="219" name="Right Arrow 218"/>
          <p:cNvSpPr/>
          <p:nvPr/>
        </p:nvSpPr>
        <p:spPr bwMode="auto">
          <a:xfrm>
            <a:off x="7916635" y="4533359"/>
            <a:ext cx="2210170" cy="627498"/>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Live Dashboards</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cxnSp>
        <p:nvCxnSpPr>
          <p:cNvPr id="8" name="Straight Arrow Connector 7"/>
          <p:cNvCxnSpPr/>
          <p:nvPr/>
        </p:nvCxnSpPr>
        <p:spPr>
          <a:xfrm>
            <a:off x="1423191" y="21807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50768" y="35224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626" y="34763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27626" y="41279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37236" y="46248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5694454" y="30919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03102" y="1699258"/>
            <a:ext cx="1554480" cy="15544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Apache Storm on </a:t>
            </a:r>
            <a:b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HDInsight</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9" name="Freeform 43"/>
          <p:cNvSpPr>
            <a:spLocks noChangeAspect="1" noEditPoints="1"/>
          </p:cNvSpPr>
          <p:nvPr/>
        </p:nvSpPr>
        <p:spPr bwMode="black">
          <a:xfrm>
            <a:off x="10833396" y="4909437"/>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TextBox 80"/>
          <p:cNvSpPr txBox="1"/>
          <p:nvPr/>
        </p:nvSpPr>
        <p:spPr>
          <a:xfrm>
            <a:off x="10219509" y="5770466"/>
            <a:ext cx="169751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Devices to take action</a:t>
            </a:r>
          </a:p>
        </p:txBody>
      </p:sp>
      <p:sp>
        <p:nvSpPr>
          <p:cNvPr id="76" name="Oval 75"/>
          <p:cNvSpPr/>
          <p:nvPr/>
        </p:nvSpPr>
        <p:spPr bwMode="auto">
          <a:xfrm>
            <a:off x="4273125" y="1938348"/>
            <a:ext cx="1508760" cy="1507080"/>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Kafka</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smtClean="0">
                <a:ln>
                  <a:noFill/>
                </a:ln>
                <a:solidFill>
                  <a:srgbClr val="FFFFFF"/>
                </a:solidFill>
                <a:effectLst/>
                <a:uLnTx/>
                <a:uFillTx/>
                <a:latin typeface="Segoe UI"/>
                <a:ea typeface="+mn-ea"/>
                <a:cs typeface="+mn-cs"/>
              </a:rPr>
              <a:t>RabbitMQ</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a:ln>
                  <a:noFill/>
                </a:ln>
                <a:solidFill>
                  <a:srgbClr val="FFFFFF"/>
                </a:solidFill>
                <a:effectLst/>
                <a:uLnTx/>
                <a:uFillTx/>
                <a:latin typeface="Segoe UI"/>
                <a:ea typeface="+mn-ea"/>
                <a:cs typeface="+mn-cs"/>
              </a:rPr>
              <a:t>ActiveMQ</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2" name="TextBox 101"/>
          <p:cNvSpPr txBox="1"/>
          <p:nvPr/>
        </p:nvSpPr>
        <p:spPr>
          <a:xfrm>
            <a:off x="661115" y="5815053"/>
            <a:ext cx="1094521"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Web and Social</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682780" y="5121475"/>
            <a:ext cx="951571" cy="548358"/>
            <a:chOff x="1157890" y="5857031"/>
            <a:chExt cx="731059" cy="356127"/>
          </a:xfrm>
        </p:grpSpPr>
        <p:sp>
          <p:nvSpPr>
            <p:cNvPr id="106" name="Freeform 30"/>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3"/>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000000"/>
                </a:solidFill>
                <a:effectLst/>
                <a:uLnTx/>
                <a:uFillTx/>
                <a:latin typeface="Segoe Light" pitchFamily="34" charset="0"/>
                <a:ea typeface="+mn-ea"/>
                <a:cs typeface="+mn-cs"/>
              </a:endParaRPr>
            </a:p>
          </p:txBody>
        </p:sp>
      </p:grpSp>
      <p:sp>
        <p:nvSpPr>
          <p:cNvPr id="119" name="Rectangle 118">
            <a:hlinkClick r:id="" action="ppaction://noaction"/>
          </p:cNvPr>
          <p:cNvSpPr/>
          <p:nvPr/>
        </p:nvSpPr>
        <p:spPr bwMode="auto">
          <a:xfrm>
            <a:off x="519971" y="32133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776927"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solidFill>
                  <a:srgbClr val="FFFFFF">
                    <a:alpha val="0"/>
                  </a:srgbClr>
                </a:solidFill>
              </a:ln>
              <a:gradFill>
                <a:gsLst>
                  <a:gs pos="56637">
                    <a:srgbClr val="FFFFFF"/>
                  </a:gs>
                  <a:gs pos="11000">
                    <a:srgbClr val="FFFFFF"/>
                  </a:gs>
                </a:gsLst>
                <a:lin ang="5400000" scaled="0"/>
              </a:gradFill>
              <a:effectLst/>
              <a:uLnTx/>
              <a:uFillTx/>
              <a:latin typeface="Segoe UI"/>
              <a:ea typeface="+mn-ea"/>
              <a:cs typeface="+mn-cs"/>
            </a:endParaRPr>
          </a:p>
        </p:txBody>
      </p:sp>
      <p:grpSp>
        <p:nvGrpSpPr>
          <p:cNvPr id="11" name="Group 10"/>
          <p:cNvGrpSpPr/>
          <p:nvPr/>
        </p:nvGrpSpPr>
        <p:grpSpPr>
          <a:xfrm>
            <a:off x="682780" y="3078042"/>
            <a:ext cx="1051375" cy="661144"/>
            <a:chOff x="681416" y="4028239"/>
            <a:chExt cx="634251" cy="379977"/>
          </a:xfrm>
        </p:grpSpPr>
        <p:sp>
          <p:nvSpPr>
            <p:cNvPr id="12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123" name="TextBox 122"/>
          <p:cNvSpPr txBox="1"/>
          <p:nvPr/>
        </p:nvSpPr>
        <p:spPr>
          <a:xfrm>
            <a:off x="824179" y="385341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TextBox 124"/>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126" name="Group 125"/>
          <p:cNvGrpSpPr/>
          <p:nvPr/>
        </p:nvGrpSpPr>
        <p:grpSpPr>
          <a:xfrm>
            <a:off x="702726" y="4244294"/>
            <a:ext cx="862790" cy="429878"/>
            <a:chOff x="5416547" y="3144838"/>
            <a:chExt cx="1352553" cy="565150"/>
          </a:xfrm>
          <a:solidFill>
            <a:srgbClr val="A5A5A5"/>
          </a:solidFill>
        </p:grpSpPr>
        <p:sp>
          <p:nvSpPr>
            <p:cNvPr id="127"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Oval 94"/>
          <p:cNvSpPr/>
          <p:nvPr/>
        </p:nvSpPr>
        <p:spPr bwMode="auto">
          <a:xfrm>
            <a:off x="6296805" y="3559540"/>
            <a:ext cx="1508760" cy="150876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Stream Analytics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9617" y="4124755"/>
            <a:ext cx="856568" cy="856568"/>
          </a:xfrm>
          <a:prstGeom prst="rect">
            <a:avLst/>
          </a:prstGeom>
        </p:spPr>
      </p:pic>
      <p:cxnSp>
        <p:nvCxnSpPr>
          <p:cNvPr id="104" name="Straight Arrow Connector 103"/>
          <p:cNvCxnSpPr/>
          <p:nvPr/>
        </p:nvCxnSpPr>
        <p:spPr>
          <a:xfrm>
            <a:off x="5691956" y="47994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Freeform 38"/>
          <p:cNvSpPr>
            <a:spLocks noEditPoints="1"/>
          </p:cNvSpPr>
          <p:nvPr/>
        </p:nvSpPr>
        <p:spPr bwMode="auto">
          <a:xfrm>
            <a:off x="9242102" y="18553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44215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9" name="Straight Arrow Connector 68"/>
          <p:cNvCxnSpPr/>
          <p:nvPr/>
        </p:nvCxnSpPr>
        <p:spPr>
          <a:xfrm flipH="1">
            <a:off x="5790349" y="43015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99" name="Group 98"/>
          <p:cNvGrpSpPr/>
          <p:nvPr/>
        </p:nvGrpSpPr>
        <p:grpSpPr>
          <a:xfrm>
            <a:off x="8066005" y="2029789"/>
            <a:ext cx="1149418" cy="2415434"/>
            <a:chOff x="7913170" y="3312282"/>
            <a:chExt cx="1149418" cy="2415434"/>
          </a:xfrm>
        </p:grpSpPr>
        <p:grpSp>
          <p:nvGrpSpPr>
            <p:cNvPr id="109" name="Group 108"/>
            <p:cNvGrpSpPr/>
            <p:nvPr/>
          </p:nvGrpSpPr>
          <p:grpSpPr>
            <a:xfrm>
              <a:off x="7916635" y="3918422"/>
              <a:ext cx="1145953" cy="1809294"/>
              <a:chOff x="8138456" y="2948621"/>
              <a:chExt cx="1188720" cy="1981190"/>
            </a:xfrm>
            <a:solidFill>
              <a:schemeClr val="accent1"/>
            </a:solidFill>
          </p:grpSpPr>
          <p:sp>
            <p:nvSpPr>
              <p:cNvPr id="110" name="Right Arrow 109"/>
              <p:cNvSpPr/>
              <p:nvPr/>
            </p:nvSpPr>
            <p:spPr bwMode="auto">
              <a:xfrm>
                <a:off x="8138456" y="294862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HDFS</a:t>
                </a:r>
              </a:p>
            </p:txBody>
          </p:sp>
          <p:sp>
            <p:nvSpPr>
              <p:cNvPr id="111" name="Right Arrow 110"/>
              <p:cNvSpPr/>
              <p:nvPr/>
            </p:nvSpPr>
            <p:spPr bwMode="auto">
              <a:xfrm>
                <a:off x="8138456" y="3619176"/>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DBs</a:t>
                </a:r>
              </a:p>
            </p:txBody>
          </p:sp>
          <p:sp>
            <p:nvSpPr>
              <p:cNvPr id="112" name="Right Arrow 111"/>
              <p:cNvSpPr/>
              <p:nvPr/>
            </p:nvSpPr>
            <p:spPr bwMode="auto">
              <a:xfrm>
                <a:off x="8138456" y="428973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storage</a:t>
                </a:r>
              </a:p>
            </p:txBody>
          </p:sp>
        </p:grpSp>
        <p:sp>
          <p:nvSpPr>
            <p:cNvPr id="138" name="Right Arrow 137"/>
            <p:cNvSpPr/>
            <p:nvPr/>
          </p:nvSpPr>
          <p:spPr bwMode="auto">
            <a:xfrm>
              <a:off x="7913170" y="3312282"/>
              <a:ext cx="1145953" cy="584544"/>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HBase</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1804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14" name="Diagram 13"/>
          <p:cNvGraphicFramePr/>
          <p:nvPr>
            <p:extLst>
              <p:ext uri="{D42A27DB-BD31-4B8C-83A1-F6EECF244321}">
                <p14:modId xmlns:p14="http://schemas.microsoft.com/office/powerpoint/2010/main" val="647463691"/>
              </p:ext>
            </p:extLst>
          </p:nvPr>
        </p:nvGraphicFramePr>
        <p:xfrm>
          <a:off x="1033196" y="2908382"/>
          <a:ext cx="10393367" cy="195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p:cNvGrpSpPr/>
          <p:nvPr/>
        </p:nvGrpSpPr>
        <p:grpSpPr>
          <a:xfrm>
            <a:off x="666762" y="3616517"/>
            <a:ext cx="488272" cy="470517"/>
            <a:chOff x="1080222" y="2225781"/>
            <a:chExt cx="488272" cy="470517"/>
          </a:xfrm>
        </p:grpSpPr>
        <p:sp>
          <p:nvSpPr>
            <p:cNvPr id="16" name="Oval 15"/>
            <p:cNvSpPr/>
            <p:nvPr/>
          </p:nvSpPr>
          <p:spPr>
            <a:xfrm>
              <a:off x="1080222"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17" name="TextBox 16"/>
            <p:cNvSpPr txBox="1"/>
            <p:nvPr/>
          </p:nvSpPr>
          <p:spPr>
            <a:xfrm>
              <a:off x="1191148" y="2257533"/>
              <a:ext cx="26642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1</a:t>
              </a:r>
              <a:endParaRPr kumimoji="0" lang="en-GB" sz="1800" b="1" i="0" u="none" strike="noStrike" kern="0" cap="none" spc="0" normalizeH="0" baseline="0" noProof="0" dirty="0">
                <a:ln>
                  <a:noFill/>
                </a:ln>
                <a:solidFill>
                  <a:srgbClr val="0FA1B8"/>
                </a:solidFill>
                <a:effectLst/>
                <a:uLnTx/>
                <a:uFillTx/>
                <a:latin typeface="Segoe UI Light"/>
              </a:endParaRPr>
            </a:p>
          </p:txBody>
        </p:sp>
      </p:grpSp>
      <p:grpSp>
        <p:nvGrpSpPr>
          <p:cNvPr id="18" name="Group 17"/>
          <p:cNvGrpSpPr/>
          <p:nvPr/>
        </p:nvGrpSpPr>
        <p:grpSpPr>
          <a:xfrm>
            <a:off x="4466963" y="3638679"/>
            <a:ext cx="488272" cy="470517"/>
            <a:chOff x="4082354" y="2225781"/>
            <a:chExt cx="488272" cy="470517"/>
          </a:xfrm>
        </p:grpSpPr>
        <p:sp>
          <p:nvSpPr>
            <p:cNvPr id="19" name="Oval 18"/>
            <p:cNvSpPr/>
            <p:nvPr/>
          </p:nvSpPr>
          <p:spPr>
            <a:xfrm>
              <a:off x="4082354"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20" name="TextBox 19"/>
            <p:cNvSpPr txBox="1"/>
            <p:nvPr/>
          </p:nvSpPr>
          <p:spPr>
            <a:xfrm>
              <a:off x="4174846" y="2254212"/>
              <a:ext cx="3032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2</a:t>
              </a:r>
              <a:endParaRPr kumimoji="0" lang="en-GB" sz="1800" b="1" i="0" u="none" strike="noStrike" kern="0" cap="none" spc="0" normalizeH="0" baseline="0" noProof="0" dirty="0">
                <a:ln>
                  <a:noFill/>
                </a:ln>
                <a:solidFill>
                  <a:srgbClr val="0FA1B8"/>
                </a:solidFill>
                <a:effectLst/>
                <a:uLnTx/>
                <a:uFillTx/>
                <a:latin typeface="Segoe UI Light"/>
              </a:endParaRPr>
            </a:p>
          </p:txBody>
        </p:sp>
      </p:grpSp>
      <p:grpSp>
        <p:nvGrpSpPr>
          <p:cNvPr id="21" name="Group 20"/>
          <p:cNvGrpSpPr/>
          <p:nvPr/>
        </p:nvGrpSpPr>
        <p:grpSpPr>
          <a:xfrm>
            <a:off x="7866061" y="3638679"/>
            <a:ext cx="488272" cy="470517"/>
            <a:chOff x="7084486" y="2225781"/>
            <a:chExt cx="488272" cy="470517"/>
          </a:xfrm>
        </p:grpSpPr>
        <p:sp>
          <p:nvSpPr>
            <p:cNvPr id="22" name="Oval 21"/>
            <p:cNvSpPr/>
            <p:nvPr/>
          </p:nvSpPr>
          <p:spPr>
            <a:xfrm>
              <a:off x="7084486"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23" name="TextBox 22"/>
            <p:cNvSpPr txBox="1"/>
            <p:nvPr/>
          </p:nvSpPr>
          <p:spPr>
            <a:xfrm>
              <a:off x="7182140" y="2287925"/>
              <a:ext cx="3032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3</a:t>
              </a:r>
              <a:endParaRPr kumimoji="0" lang="en-GB" sz="1800" b="1" i="0" u="none" strike="noStrike" kern="0" cap="none" spc="0" normalizeH="0" baseline="0" noProof="0" dirty="0">
                <a:ln>
                  <a:noFill/>
                </a:ln>
                <a:solidFill>
                  <a:srgbClr val="0FA1B8"/>
                </a:solidFill>
                <a:effectLst/>
                <a:uLnTx/>
                <a:uFillTx/>
                <a:latin typeface="Segoe UI Light"/>
              </a:endParaRPr>
            </a:p>
          </p:txBody>
        </p:sp>
      </p:grpSp>
      <p:sp>
        <p:nvSpPr>
          <p:cNvPr id="24" name="Rectangle 23"/>
          <p:cNvSpPr/>
          <p:nvPr/>
        </p:nvSpPr>
        <p:spPr>
          <a:xfrm>
            <a:off x="4082194" y="2901833"/>
            <a:ext cx="4042966" cy="369332"/>
          </a:xfrm>
          <a:prstGeom prst="rect">
            <a:avLst/>
          </a:prstGeom>
        </p:spPr>
        <p:txBody>
          <a:bodyPr wrap="none">
            <a:spAutoFit/>
          </a:bodyPr>
          <a:lstStyle/>
          <a:p>
            <a:pPr>
              <a:defRPr/>
            </a:pPr>
            <a:r>
              <a:rPr lang="en-GB" b="1" dirty="0">
                <a:solidFill>
                  <a:srgbClr val="681888"/>
                </a:solidFill>
                <a:latin typeface="Segoe UI Light"/>
              </a:rPr>
              <a:t>Build </a:t>
            </a:r>
            <a:r>
              <a:rPr lang="en-GB" b="1" dirty="0" smtClean="0">
                <a:solidFill>
                  <a:srgbClr val="681888"/>
                </a:solidFill>
                <a:latin typeface="Segoe UI Light"/>
              </a:rPr>
              <a:t>and Deliver </a:t>
            </a:r>
            <a:r>
              <a:rPr lang="en-GB" b="1" dirty="0">
                <a:solidFill>
                  <a:srgbClr val="681888"/>
                </a:solidFill>
                <a:latin typeface="Segoe UI Light"/>
              </a:rPr>
              <a:t>Differentiated Services</a:t>
            </a:r>
          </a:p>
        </p:txBody>
      </p:sp>
    </p:spTree>
    <p:extLst>
      <p:ext uri="{BB962C8B-B14F-4D97-AF65-F5344CB8AC3E}">
        <p14:creationId xmlns:p14="http://schemas.microsoft.com/office/powerpoint/2010/main" val="20093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98" y="-132362"/>
            <a:ext cx="13358377" cy="7122727"/>
          </a:xfrm>
          <a:prstGeom prst="rect">
            <a:avLst/>
          </a:prstGeom>
        </p:spPr>
      </p:pic>
      <p:sp>
        <p:nvSpPr>
          <p:cNvPr id="2" name="Title 1"/>
          <p:cNvSpPr>
            <a:spLocks noGrp="1"/>
          </p:cNvSpPr>
          <p:nvPr>
            <p:ph type="title"/>
          </p:nvPr>
        </p:nvSpPr>
        <p:spPr>
          <a:xfrm>
            <a:off x="5980599" y="503214"/>
            <a:ext cx="6123105" cy="5749746"/>
          </a:xfrm>
        </p:spPr>
        <p:txBody>
          <a:bodyPr/>
          <a:lstStyle/>
          <a:p>
            <a:r>
              <a:rPr lang="en-US" sz="3527" dirty="0">
                <a:solidFill>
                  <a:schemeClr val="bg1"/>
                </a:solidFill>
              </a:rPr>
              <a:t>I believe over the next decade computing will become even more ubiquitous and </a:t>
            </a:r>
            <a:r>
              <a:rPr lang="en-US" sz="3527" dirty="0">
                <a:solidFill>
                  <a:srgbClr val="BAD80A"/>
                </a:solidFill>
              </a:rPr>
              <a:t>intelligence will become ambient</a:t>
            </a:r>
            <a:r>
              <a:rPr lang="en-US" sz="3527" dirty="0">
                <a:solidFill>
                  <a:schemeClr val="bg1"/>
                </a:solidFill>
              </a:rPr>
              <a:t>...This will be made possible by an ever-growing network of connected devices, incredible computing capacity from the cloud, insights from big data, and</a:t>
            </a:r>
            <a:r>
              <a:rPr lang="en-US" sz="3527" dirty="0"/>
              <a:t> </a:t>
            </a:r>
            <a:r>
              <a:rPr lang="en-US" sz="3527" dirty="0">
                <a:solidFill>
                  <a:srgbClr val="BAD80A"/>
                </a:solidFill>
              </a:rPr>
              <a:t>intelligence from machine learning</a:t>
            </a:r>
            <a:r>
              <a:rPr lang="en-US" sz="3527" dirty="0"/>
              <a:t>.</a:t>
            </a:r>
          </a:p>
        </p:txBody>
      </p:sp>
    </p:spTree>
    <p:extLst>
      <p:ext uri="{BB962C8B-B14F-4D97-AF65-F5344CB8AC3E}">
        <p14:creationId xmlns:p14="http://schemas.microsoft.com/office/powerpoint/2010/main" val="223530618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IoT Platform Part 1 v1" id="{F38E65AC-5D54-42BD-AFB0-DABE81FA8A6F}" vid="{631EFAEE-208A-402E-8B15-C9E5B1BBCA51}"/>
    </a:ext>
  </a:extLst>
</a:theme>
</file>

<file path=ppt/theme/theme7.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4184</TotalTime>
  <Words>1991</Words>
  <Application>Microsoft Office PowerPoint</Application>
  <PresentationFormat>Widescreen</PresentationFormat>
  <Paragraphs>273</Paragraphs>
  <Slides>35</Slides>
  <Notes>24</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35</vt:i4>
      </vt:variant>
    </vt:vector>
  </HeadingPairs>
  <TitlesOfParts>
    <vt:vector size="61" baseType="lpstr">
      <vt:lpstr>Arial</vt:lpstr>
      <vt:lpstr>Avenir LT Pro 45 Book</vt:lpstr>
      <vt:lpstr>Calibri</vt:lpstr>
      <vt:lpstr>Calibri Light</vt:lpstr>
      <vt:lpstr>Consolas</vt:lpstr>
      <vt:lpstr>Courier New</vt:lpstr>
      <vt:lpstr>MS PGothic</vt:lpstr>
      <vt:lpstr>MS PGothic</vt:lpstr>
      <vt:lpstr>Segoe</vt:lpstr>
      <vt:lpstr>Segoe Light</vt:lpstr>
      <vt:lpstr>Segoe UI</vt:lpstr>
      <vt:lpstr>Segoe UI Light</vt:lpstr>
      <vt:lpstr>Segoe UI Semibold</vt:lpstr>
      <vt:lpstr>Symbol</vt:lpstr>
      <vt:lpstr>Tahoma</vt:lpstr>
      <vt:lpstr>Times New Roman</vt:lpstr>
      <vt:lpstr>Wingdings</vt:lpstr>
      <vt:lpstr>SQL Server 14_DRAFT_04222013_ab</vt:lpstr>
      <vt:lpstr>5_5-30536_Build_2014_Breakout_Template_White_16x9</vt:lpstr>
      <vt:lpstr>3-30410_WPC_Breakout_Template_16x9</vt:lpstr>
      <vt:lpstr>1_Office Theme</vt:lpstr>
      <vt:lpstr>STB Conversations 2013</vt:lpstr>
      <vt:lpstr>TEE14 Speaker PPT Template</vt:lpstr>
      <vt:lpstr>1_3-30410_WPC_Breakout_Template_16x9</vt:lpstr>
      <vt:lpstr>Office Theme</vt:lpstr>
      <vt:lpstr>think-cell Slide</vt:lpstr>
      <vt:lpstr>Internet of Things Track </vt:lpstr>
      <vt:lpstr>The Internet of Things</vt:lpstr>
      <vt:lpstr>An example of the Internet of Things</vt:lpstr>
      <vt:lpstr>Why Now ?</vt:lpstr>
      <vt:lpstr>Why Businesses Need IoT Now</vt:lpstr>
      <vt:lpstr>Microsoft’s view</vt:lpstr>
      <vt:lpstr> </vt:lpstr>
      <vt:lpstr>PowerPoint Presentation</vt:lpstr>
      <vt:lpstr>I believe over the next decade computing will become even more ubiquitous and intelligence will become ambient...This will be made possible by an ever-growing network of connected devices, incredible computing capacity from the cloud, insights from big data, and intelligence from machine learning.</vt:lpstr>
      <vt:lpstr>Blinky and the Cloud Connecting your devices to the cloud</vt:lpstr>
      <vt:lpstr>PowerPoint Presentation</vt:lpstr>
      <vt:lpstr>PowerPoint Presentation</vt:lpstr>
      <vt:lpstr>PowerPoint Presentation</vt:lpstr>
      <vt:lpstr>Blinky and the Cloud: Architecture</vt:lpstr>
      <vt:lpstr>DEMO – Blinky and the Cloud</vt:lpstr>
      <vt:lpstr>Azure Stream Analytics Processing data in the cloud in real time using an Azure Service</vt:lpstr>
      <vt:lpstr>Azure Stream Analytics: Components</vt:lpstr>
      <vt:lpstr>PowerPoint Presentation</vt:lpstr>
      <vt:lpstr>PowerPoint Presentation</vt:lpstr>
      <vt:lpstr>PowerPoint Presentation</vt:lpstr>
      <vt:lpstr>Azure Stream Analytics: Architecture</vt:lpstr>
      <vt:lpstr>DEMO – Azure Stream Analytics</vt:lpstr>
      <vt:lpstr>Storm on Azure &lt;enter brief explanation here&gt;</vt:lpstr>
      <vt:lpstr>Storm on Azure: Architecture</vt:lpstr>
      <vt:lpstr>Hadoop Ecosystem</vt:lpstr>
      <vt:lpstr>Storm Concepts</vt:lpstr>
      <vt:lpstr>Storm Concepts</vt:lpstr>
      <vt:lpstr>Storm Concepts</vt:lpstr>
      <vt:lpstr>Spouts</vt:lpstr>
      <vt:lpstr>Storm Concepts</vt:lpstr>
      <vt:lpstr>Bolts</vt:lpstr>
      <vt:lpstr>Allans slides here</vt:lpstr>
      <vt:lpstr>DEMO – Storm on Azure</vt:lpstr>
      <vt:lpstr>What's Next? Grab lunch, then it’s your turn!</vt:lpstr>
      <vt:lpstr>Where to find resources and kits and logistics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Band on the Run. Connecting Devices to Microsoft Azure and Interpreting Data in Real Time</dc:title>
  <dc:creator>Amy Nicholson</dc:creator>
  <cp:lastModifiedBy>Amy Nicholson</cp:lastModifiedBy>
  <cp:revision>40</cp:revision>
  <dcterms:created xsi:type="dcterms:W3CDTF">2015-09-18T13:05:27Z</dcterms:created>
  <dcterms:modified xsi:type="dcterms:W3CDTF">2015-09-21T23:14:23Z</dcterms:modified>
</cp:coreProperties>
</file>